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94730"/>
  </p:normalViewPr>
  <p:slideViewPr>
    <p:cSldViewPr snapToGrid="0">
      <p:cViewPr varScale="1">
        <p:scale>
          <a:sx n="79" d="100"/>
          <a:sy n="79" d="100"/>
        </p:scale>
        <p:origin x="2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Oct-21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0-F441-962C-020E327CCA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Feb.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0-F441-962C-020E327CCA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Jun-22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40-F441-962C-020E327CCA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Sep-22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40-F441-962C-020E327CCA0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Oct-22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40-F441-962C-020E327CCA0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Feb. 23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40-F441-962C-020E327CCA0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Jun-23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1759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40-F441-962C-020E327CCA0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Sep.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1869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40-F441-962C-020E327CCA01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Oct. 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40-F441-962C-020E327CCA01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Feb. 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2011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40-F441-962C-020E327CCA01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Jun-24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Sheet1!$L$2</c:f>
              <c:numCache>
                <c:formatCode>General</c:formatCode>
                <c:ptCount val="1"/>
                <c:pt idx="0">
                  <c:v>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40-F441-962C-020E327CCA01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Sep. 24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Sheet1!$M$2</c:f>
              <c:numCache>
                <c:formatCode>General</c:formatCode>
                <c:ptCount val="1"/>
                <c:pt idx="0">
                  <c:v>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40-F441-962C-020E327CCA01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Oct-24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1725</c:v>
                </c:pt>
              </c:numCache>
            </c:numRef>
          </c:cat>
          <c:val>
            <c:numRef>
              <c:f>Sheet1!$N$2</c:f>
              <c:numCache>
                <c:formatCode>General</c:formatCode>
                <c:ptCount val="1"/>
                <c:pt idx="0">
                  <c:v>1932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40-F441-962C-020E327CCA0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383189504"/>
        <c:axId val="1383828928"/>
      </c:barChart>
      <c:catAx>
        <c:axId val="138318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83828928"/>
        <c:crosses val="autoZero"/>
        <c:auto val="1"/>
        <c:lblAlgn val="ctr"/>
        <c:lblOffset val="100"/>
        <c:noMultiLvlLbl val="0"/>
      </c:catAx>
      <c:valAx>
        <c:axId val="1383828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8318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CE786-DC3C-9745-8306-87D0F9FE60D3}" type="datetimeFigureOut">
              <a:rPr lang="en-SE" smtClean="0"/>
              <a:t>10/31/2024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E6120-EDF6-A142-BE62-FB07706EBBF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8985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E6120-EDF6-A142-BE62-FB07706EBBFB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0911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E6120-EDF6-A142-BE62-FB07706EBBFB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5417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3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7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9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5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2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2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10/31/2024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3364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0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F5EFD8F-ADFF-77B6-63C2-07839EF88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4500561" cy="42598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sv-SE" altLang="zh-CN" sz="4800"/>
              <a:t>IEEE Sweden Section Member Development</a:t>
            </a:r>
            <a:endParaRPr kumimoji="1" lang="zh-CN" altLang="en-US" sz="480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63C308-A9D8-3FF4-ACB0-3E846C8DD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988476"/>
            <a:ext cx="4500561" cy="1320249"/>
          </a:xfrm>
        </p:spPr>
        <p:txBody>
          <a:bodyPr>
            <a:normAutofit/>
          </a:bodyPr>
          <a:lstStyle/>
          <a:p>
            <a:r>
              <a:rPr kumimoji="1" lang="sv-SE" altLang="zh-CN" dirty="0"/>
              <a:t>---Ming </a:t>
            </a:r>
            <a:r>
              <a:rPr kumimoji="1" lang="sv-SE" altLang="zh-CN" dirty="0" err="1"/>
              <a:t>Xiao</a:t>
            </a:r>
            <a:r>
              <a:rPr kumimoji="1" lang="sv-SE" altLang="zh-CN"/>
              <a:t>, EECS, KTH</a:t>
            </a:r>
            <a:endParaRPr kumimoji="1" lang="zh-CN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16EB93-E299-481D-A004-769603D37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37600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D13B55-E709-4E18-924B-655433A92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3B2E1D-0135-45FF-990A-436697D20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BD9E0F-507C-49AD-B619-B42B4D34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D2FC601-4D19-2512-6793-661CBF548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8" r="12941" b="-2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60653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CE067-F809-47E2-40F1-4FA2E7BA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v-SE" altLang="zh-CN" dirty="0" err="1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028B2D-1E01-511B-5BA8-AD0C0B73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sv-SE" altLang="zh-CN" dirty="0" err="1"/>
              <a:t>Member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Overview</a:t>
            </a:r>
            <a:endParaRPr kumimoji="1" lang="sv-SE" altLang="zh-CN" dirty="0"/>
          </a:p>
          <a:p>
            <a:r>
              <a:rPr kumimoji="1" lang="sv-SE" altLang="zh-CN" dirty="0" err="1"/>
              <a:t>Analysis</a:t>
            </a:r>
            <a:endParaRPr kumimoji="1" lang="sv-SE" altLang="zh-CN" dirty="0"/>
          </a:p>
          <a:p>
            <a:r>
              <a:rPr kumimoji="1" lang="sv-SE" altLang="zh-CN" dirty="0"/>
              <a:t>Campaign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644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419C1-BF17-7881-4888-83B65E5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v-SE" altLang="zh-CN" dirty="0" err="1"/>
              <a:t>Member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F9A641-2154-0D8E-7D21-E905BDAE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88627"/>
            <a:ext cx="11101136" cy="3779837"/>
          </a:xfrm>
        </p:spPr>
        <p:txBody>
          <a:bodyPr/>
          <a:lstStyle/>
          <a:p>
            <a:r>
              <a:rPr kumimoji="1" lang="sv-SE" altLang="zh-CN" dirty="0" err="1"/>
              <a:t>Upto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October</a:t>
            </a:r>
            <a:r>
              <a:rPr kumimoji="1" lang="sv-SE" altLang="zh-CN" dirty="0"/>
              <a:t> 2024, total </a:t>
            </a:r>
            <a:r>
              <a:rPr kumimoji="1" lang="sv-SE" altLang="zh-CN" dirty="0" err="1"/>
              <a:t>number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of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member</a:t>
            </a:r>
            <a:r>
              <a:rPr kumimoji="1" lang="sv-SE" altLang="zh-CN" dirty="0"/>
              <a:t>: </a:t>
            </a:r>
            <a:r>
              <a:rPr kumimoji="1" lang="sv-SE" altLang="zh-CN" dirty="0" err="1"/>
              <a:t>around</a:t>
            </a:r>
            <a:r>
              <a:rPr kumimoji="1" lang="sv-SE" altLang="zh-CN" dirty="0"/>
              <a:t> 1932 (1918 in </a:t>
            </a:r>
            <a:r>
              <a:rPr kumimoji="1" lang="sv-SE" altLang="zh-CN" dirty="0" err="1"/>
              <a:t>year</a:t>
            </a:r>
            <a:r>
              <a:rPr kumimoji="1" lang="sv-SE" altLang="zh-CN" dirty="0"/>
              <a:t> 2023)</a:t>
            </a:r>
          </a:p>
          <a:p>
            <a:endParaRPr kumimoji="1" lang="sv-SE" altLang="zh-CN" dirty="0"/>
          </a:p>
          <a:p>
            <a:endParaRPr kumimoji="1" lang="zh-CN" altLang="en-US" dirty="0"/>
          </a:p>
        </p:txBody>
      </p:sp>
      <p:pic>
        <p:nvPicPr>
          <p:cNvPr id="5" name="Picture 4" descr="A graph with text and numbers&#10;&#10;Description automatically generated">
            <a:extLst>
              <a:ext uri="{FF2B5EF4-FFF2-40B4-BE49-F238E27FC236}">
                <a16:creationId xmlns:a16="http://schemas.microsoft.com/office/drawing/2014/main" id="{8A72AE95-5817-2B27-F786-F9ABB1AD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2235254"/>
            <a:ext cx="9011478" cy="43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419C1-BF17-7881-4888-83B65E5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v-SE" altLang="zh-CN" dirty="0" err="1"/>
              <a:t>Member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F9A641-2154-0D8E-7D21-E905BDAE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688627"/>
            <a:ext cx="11661914" cy="3779837"/>
          </a:xfrm>
        </p:spPr>
        <p:txBody>
          <a:bodyPr/>
          <a:lstStyle/>
          <a:p>
            <a:r>
              <a:rPr kumimoji="1" lang="sv-SE" altLang="zh-CN" dirty="0" err="1"/>
              <a:t>Upto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October</a:t>
            </a:r>
            <a:r>
              <a:rPr kumimoji="1" lang="sv-SE" altLang="zh-CN" dirty="0"/>
              <a:t> 2024, 61 IEEE </a:t>
            </a:r>
            <a:r>
              <a:rPr kumimoji="1" lang="sv-SE" altLang="zh-CN" dirty="0" err="1"/>
              <a:t>Fellows</a:t>
            </a:r>
            <a:r>
              <a:rPr kumimoji="1" lang="sv-SE" altLang="zh-CN" dirty="0"/>
              <a:t> (+</a:t>
            </a:r>
            <a:r>
              <a:rPr kumimoji="1" lang="sv-SE" altLang="zh-CN" dirty="0" err="1"/>
              <a:t>life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Fellows</a:t>
            </a:r>
            <a:r>
              <a:rPr kumimoji="1" lang="sv-SE" altLang="zh-CN" dirty="0"/>
              <a:t>), 430 senior </a:t>
            </a:r>
            <a:r>
              <a:rPr kumimoji="1" lang="sv-SE" altLang="zh-CN" dirty="0" err="1"/>
              <a:t>member</a:t>
            </a:r>
            <a:r>
              <a:rPr kumimoji="1" lang="sv-SE" altLang="zh-CN" dirty="0"/>
              <a:t> (+</a:t>
            </a:r>
            <a:r>
              <a:rPr kumimoji="1" lang="sv-SE" altLang="zh-CN" dirty="0" err="1"/>
              <a:t>life</a:t>
            </a:r>
            <a:r>
              <a:rPr kumimoji="1" lang="sv-SE" altLang="zh-CN" dirty="0"/>
              <a:t>), 25% </a:t>
            </a:r>
            <a:r>
              <a:rPr kumimoji="1" lang="sv-SE" altLang="zh-CN" dirty="0" err="1"/>
              <a:t>Fellow</a:t>
            </a:r>
            <a:r>
              <a:rPr kumimoji="1" lang="sv-SE" altLang="zh-CN" dirty="0"/>
              <a:t> + Senior </a:t>
            </a:r>
            <a:r>
              <a:rPr kumimoji="1" lang="sv-SE" altLang="zh-CN" dirty="0" err="1"/>
              <a:t>member</a:t>
            </a:r>
            <a:r>
              <a:rPr kumimoji="1" lang="sv-SE" altLang="zh-CN" dirty="0"/>
              <a:t>: The </a:t>
            </a:r>
            <a:r>
              <a:rPr kumimoji="1" lang="sv-SE" altLang="zh-CN" dirty="0" err="1"/>
              <a:t>quality</a:t>
            </a:r>
            <a:r>
              <a:rPr kumimoji="1" lang="sv-SE" altLang="zh-CN" dirty="0"/>
              <a:t>/</a:t>
            </a:r>
            <a:r>
              <a:rPr kumimoji="1" lang="sv-SE" altLang="zh-CN" dirty="0" err="1"/>
              <a:t>grade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of</a:t>
            </a:r>
            <a:r>
              <a:rPr kumimoji="1" lang="sv-SE" altLang="zh-CN" dirty="0"/>
              <a:t> Sweden </a:t>
            </a:r>
            <a:r>
              <a:rPr kumimoji="1" lang="sv-SE" altLang="zh-CN" dirty="0" err="1"/>
              <a:t>Section</a:t>
            </a:r>
            <a:r>
              <a:rPr kumimoji="1" lang="sv-SE" altLang="zh-CN" dirty="0"/>
              <a:t> is </a:t>
            </a:r>
            <a:r>
              <a:rPr kumimoji="1" lang="sv-SE" altLang="zh-CN" dirty="0" err="1"/>
              <a:t>rather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high</a:t>
            </a:r>
            <a:r>
              <a:rPr kumimoji="1" lang="sv-SE" altLang="zh-CN" dirty="0"/>
              <a:t>. </a:t>
            </a:r>
          </a:p>
          <a:p>
            <a:endParaRPr kumimoji="1" lang="sv-SE" altLang="zh-CN" dirty="0"/>
          </a:p>
          <a:p>
            <a:endParaRPr kumimoji="1" lang="zh-CN" altLang="en-US" dirty="0"/>
          </a:p>
        </p:txBody>
      </p:sp>
      <p:pic>
        <p:nvPicPr>
          <p:cNvPr id="6" name="Picture 5" descr="A graph of a number of people&#10;&#10;Description automatically generated">
            <a:extLst>
              <a:ext uri="{FF2B5EF4-FFF2-40B4-BE49-F238E27FC236}">
                <a16:creationId xmlns:a16="http://schemas.microsoft.com/office/drawing/2014/main" id="{903A1BF5-F581-F3D0-9852-3876CFA5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5" y="2598099"/>
            <a:ext cx="8348870" cy="40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419C1-BF17-7881-4888-83B65E5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v-SE" altLang="zh-CN" dirty="0" err="1"/>
              <a:t>Member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F9A641-2154-0D8E-7D21-E905BDAE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88627"/>
            <a:ext cx="11101136" cy="3779837"/>
          </a:xfrm>
        </p:spPr>
        <p:txBody>
          <a:bodyPr/>
          <a:lstStyle/>
          <a:p>
            <a:r>
              <a:rPr kumimoji="1" lang="sv-SE" altLang="zh-CN" dirty="0" err="1"/>
              <a:t>Upto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October</a:t>
            </a:r>
            <a:r>
              <a:rPr kumimoji="1" lang="sv-SE" altLang="zh-CN" dirty="0"/>
              <a:t> 2024, </a:t>
            </a:r>
            <a:r>
              <a:rPr kumimoji="1" lang="sv-SE" altLang="zh-CN" dirty="0" err="1"/>
              <a:t>Female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Member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should</a:t>
            </a:r>
            <a:r>
              <a:rPr kumimoji="1" lang="sv-SE" altLang="zh-CN" dirty="0"/>
              <a:t> be </a:t>
            </a:r>
            <a:r>
              <a:rPr kumimoji="1" lang="sv-SE" altLang="zh-CN" dirty="0" err="1"/>
              <a:t>further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developed</a:t>
            </a:r>
            <a:r>
              <a:rPr kumimoji="1" lang="sv-SE" altLang="zh-CN" dirty="0"/>
              <a:t>.</a:t>
            </a:r>
          </a:p>
          <a:p>
            <a:endParaRPr kumimoji="1" lang="sv-SE" altLang="zh-CN" dirty="0"/>
          </a:p>
          <a:p>
            <a:endParaRPr kumimoji="1" lang="zh-CN" altLang="en-US" dirty="0"/>
          </a:p>
        </p:txBody>
      </p:sp>
      <p:pic>
        <p:nvPicPr>
          <p:cNvPr id="5" name="Picture 4" descr="A graph of a person's number&#10;&#10;Description automatically generated with medium confidence">
            <a:extLst>
              <a:ext uri="{FF2B5EF4-FFF2-40B4-BE49-F238E27FC236}">
                <a16:creationId xmlns:a16="http://schemas.microsoft.com/office/drawing/2014/main" id="{7AC7E5B5-7F45-8EA3-99EF-6BB1236D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5" y="2349500"/>
            <a:ext cx="8716442" cy="41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5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419C1-BF17-7881-4888-83B65E5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v-SE" altLang="zh-CN" dirty="0" err="1"/>
              <a:t>Analysis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F9A641-2154-0D8E-7D21-E905BDAE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88627"/>
            <a:ext cx="11101136" cy="3779837"/>
          </a:xfrm>
        </p:spPr>
        <p:txBody>
          <a:bodyPr/>
          <a:lstStyle/>
          <a:p>
            <a:r>
              <a:rPr kumimoji="1" lang="sv-SE" altLang="zh-CN" dirty="0" err="1"/>
              <a:t>Member</a:t>
            </a:r>
            <a:r>
              <a:rPr kumimoji="1" lang="sv-SE" altLang="zh-CN" dirty="0"/>
              <a:t> by </a:t>
            </a:r>
            <a:r>
              <a:rPr kumimoji="1" lang="sv-SE" altLang="zh-CN" dirty="0" err="1"/>
              <a:t>month</a:t>
            </a:r>
            <a:endParaRPr kumimoji="1" lang="sv-SE" altLang="zh-CN" dirty="0"/>
          </a:p>
          <a:p>
            <a:endParaRPr kumimoji="1" lang="sv-SE" altLang="zh-CN" dirty="0"/>
          </a:p>
          <a:p>
            <a:endParaRPr kumimoji="1" lang="zh-CN" alt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9D720F-E299-1A38-F501-72FE4B35A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19762"/>
              </p:ext>
            </p:extLst>
          </p:nvPr>
        </p:nvGraphicFramePr>
        <p:xfrm>
          <a:off x="3184939" y="144475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16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419C1-BF17-7881-4888-83B65E5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v-SE" altLang="zh-CN" dirty="0" err="1"/>
              <a:t>Analysis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F9A641-2154-0D8E-7D21-E905BDAE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88627"/>
            <a:ext cx="11101136" cy="3779837"/>
          </a:xfrm>
        </p:spPr>
        <p:txBody>
          <a:bodyPr/>
          <a:lstStyle/>
          <a:p>
            <a:r>
              <a:rPr kumimoji="1" lang="sv-SE" altLang="zh-CN" dirty="0" err="1"/>
              <a:t>Member</a:t>
            </a:r>
            <a:r>
              <a:rPr kumimoji="1" lang="sv-SE" altLang="zh-CN" dirty="0"/>
              <a:t> by </a:t>
            </a:r>
            <a:r>
              <a:rPr kumimoji="1" lang="sv-SE" altLang="zh-CN" dirty="0" err="1"/>
              <a:t>month</a:t>
            </a:r>
            <a:endParaRPr kumimoji="1" lang="sv-SE" altLang="zh-CN" dirty="0"/>
          </a:p>
          <a:p>
            <a:pPr marL="0" indent="0">
              <a:buNone/>
            </a:pPr>
            <a:r>
              <a:rPr kumimoji="1" lang="sv-SE" altLang="zh-CN" dirty="0"/>
              <a:t>The total </a:t>
            </a:r>
            <a:r>
              <a:rPr kumimoji="1" lang="sv-SE" altLang="zh-CN" dirty="0" err="1"/>
              <a:t>number</a:t>
            </a:r>
            <a:r>
              <a:rPr kumimoji="1" lang="sv-SE" altLang="zh-CN" dirty="0"/>
              <a:t> is </a:t>
            </a:r>
            <a:r>
              <a:rPr kumimoji="1" lang="sv-SE" altLang="zh-CN" dirty="0" err="1"/>
              <a:t>slightly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increasing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year</a:t>
            </a:r>
            <a:r>
              <a:rPr kumimoji="1" lang="sv-SE" altLang="zh-CN" dirty="0"/>
              <a:t>-by-</a:t>
            </a:r>
            <a:r>
              <a:rPr kumimoji="1" lang="sv-SE" altLang="zh-CN" dirty="0" err="1"/>
              <a:t>year</a:t>
            </a:r>
            <a:r>
              <a:rPr kumimoji="1" lang="sv-SE" altLang="zh-CN" dirty="0"/>
              <a:t> in recent a </a:t>
            </a:r>
            <a:r>
              <a:rPr kumimoji="1" lang="sv-SE" altLang="zh-CN" dirty="0" err="1"/>
              <a:t>few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years</a:t>
            </a:r>
            <a:r>
              <a:rPr kumimoji="1" lang="sv-SE" altLang="zh-CN" dirty="0"/>
              <a:t>. </a:t>
            </a:r>
          </a:p>
          <a:p>
            <a:pPr marL="0" indent="0">
              <a:buNone/>
            </a:pPr>
            <a:r>
              <a:rPr kumimoji="1" lang="sv-SE" altLang="zh-CN" dirty="0"/>
              <a:t>IEEE total </a:t>
            </a:r>
            <a:r>
              <a:rPr kumimoji="1" lang="sv-SE" altLang="zh-CN" dirty="0" err="1"/>
              <a:t>increase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seems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larger</a:t>
            </a:r>
            <a:r>
              <a:rPr kumimoji="1" lang="sv-SE" altLang="zh-CN" dirty="0"/>
              <a:t>: 436103 (Sept. 2024), </a:t>
            </a:r>
            <a:r>
              <a:rPr kumimoji="1" lang="sv-SE" altLang="zh-CN" dirty="0" err="1"/>
              <a:t>yearly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increase</a:t>
            </a:r>
            <a:r>
              <a:rPr kumimoji="1" lang="sv-SE" altLang="zh-CN" dirty="0"/>
              <a:t> 3.6%. </a:t>
            </a:r>
            <a:r>
              <a:rPr kumimoji="1" lang="sv-SE" altLang="zh-CN" dirty="0" err="1"/>
              <a:t>But</a:t>
            </a:r>
            <a:r>
              <a:rPr kumimoji="1" lang="sv-SE" altLang="zh-CN" dirty="0"/>
              <a:t> the </a:t>
            </a:r>
            <a:r>
              <a:rPr kumimoji="1" lang="sv-SE" altLang="zh-CN" dirty="0" err="1"/>
              <a:t>higher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grade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member</a:t>
            </a:r>
            <a:r>
              <a:rPr kumimoji="1" lang="sv-SE" altLang="zh-CN" dirty="0"/>
              <a:t> is </a:t>
            </a:r>
            <a:r>
              <a:rPr kumimoji="1" lang="sv-SE" altLang="zh-CN" dirty="0" err="1"/>
              <a:t>rather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high</a:t>
            </a:r>
            <a:r>
              <a:rPr kumimoji="1" lang="sv-SE" altLang="zh-CN" dirty="0"/>
              <a:t>. </a:t>
            </a:r>
          </a:p>
          <a:p>
            <a:pPr marL="0" indent="0">
              <a:buNone/>
            </a:pPr>
            <a:r>
              <a:rPr kumimoji="1" lang="sv-SE" altLang="zh-CN" dirty="0"/>
              <a:t>In all IEEE, the </a:t>
            </a:r>
            <a:r>
              <a:rPr kumimoji="1" lang="sv-SE" altLang="zh-CN" dirty="0" err="1"/>
              <a:t>Fellow</a:t>
            </a:r>
            <a:r>
              <a:rPr kumimoji="1" lang="sv-SE" altLang="zh-CN" dirty="0"/>
              <a:t> (+</a:t>
            </a:r>
            <a:r>
              <a:rPr kumimoji="1" lang="sv-SE" altLang="zh-CN" dirty="0" err="1"/>
              <a:t>life</a:t>
            </a:r>
            <a:r>
              <a:rPr kumimoji="1" lang="sv-SE" altLang="zh-CN" dirty="0"/>
              <a:t>) + Senior (+</a:t>
            </a:r>
            <a:r>
              <a:rPr kumimoji="1" lang="sv-SE" altLang="zh-CN" dirty="0" err="1"/>
              <a:t>life</a:t>
            </a:r>
            <a:r>
              <a:rPr kumimoji="1" lang="sv-SE" altLang="zh-CN" dirty="0"/>
              <a:t>) is </a:t>
            </a:r>
            <a:r>
              <a:rPr kumimoji="1" lang="sv-SE" altLang="zh-CN" dirty="0" err="1"/>
              <a:t>about</a:t>
            </a:r>
            <a:r>
              <a:rPr kumimoji="1" lang="sv-SE" altLang="zh-CN" dirty="0"/>
              <a:t> 12% (</a:t>
            </a:r>
            <a:r>
              <a:rPr kumimoji="1" lang="sv-SE" altLang="zh-CN" dirty="0" err="1"/>
              <a:t>about</a:t>
            </a:r>
            <a:r>
              <a:rPr kumimoji="1" lang="sv-SE" altLang="zh-CN" dirty="0"/>
              <a:t> 55000). Sweden is </a:t>
            </a:r>
            <a:r>
              <a:rPr kumimoji="1" lang="sv-SE" altLang="zh-CN" dirty="0" err="1"/>
              <a:t>about</a:t>
            </a:r>
            <a:r>
              <a:rPr kumimoji="1" lang="sv-SE" altLang="zh-CN" dirty="0"/>
              <a:t> 25%. </a:t>
            </a:r>
          </a:p>
          <a:p>
            <a:endParaRPr kumimoji="1" lang="sv-SE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818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419C1-BF17-7881-4888-83B65E5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v-SE" altLang="zh-CN" dirty="0"/>
              <a:t>Campaign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F9A641-2154-0D8E-7D21-E905BDAE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88627"/>
            <a:ext cx="11101136" cy="3779837"/>
          </a:xfrm>
        </p:spPr>
        <p:txBody>
          <a:bodyPr/>
          <a:lstStyle/>
          <a:p>
            <a:r>
              <a:rPr kumimoji="1" lang="sv-SE" altLang="zh-CN" dirty="0" err="1"/>
              <a:t>Objective</a:t>
            </a:r>
            <a:r>
              <a:rPr kumimoji="1" lang="sv-SE" altLang="zh-CN" dirty="0"/>
              <a:t>: To </a:t>
            </a:r>
            <a:r>
              <a:rPr kumimoji="1" lang="sv-SE" altLang="zh-CN" dirty="0" err="1"/>
              <a:t>attract</a:t>
            </a:r>
            <a:r>
              <a:rPr kumimoji="1" lang="sv-SE" altLang="zh-CN" dirty="0"/>
              <a:t> new </a:t>
            </a:r>
            <a:r>
              <a:rPr kumimoji="1" lang="sv-SE" altLang="zh-CN" dirty="0" err="1"/>
              <a:t>member</a:t>
            </a:r>
            <a:r>
              <a:rPr kumimoji="1" lang="sv-SE" altLang="zh-CN" dirty="0"/>
              <a:t> and </a:t>
            </a:r>
            <a:r>
              <a:rPr kumimoji="1" lang="sv-SE" altLang="zh-CN" dirty="0" err="1"/>
              <a:t>keep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exsited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member</a:t>
            </a:r>
            <a:r>
              <a:rPr kumimoji="1" lang="sv-SE" altLang="zh-CN" dirty="0"/>
              <a:t>.</a:t>
            </a:r>
          </a:p>
          <a:p>
            <a:r>
              <a:rPr kumimoji="1" lang="sv-SE" altLang="zh-CN" dirty="0" err="1"/>
              <a:t>Method</a:t>
            </a:r>
            <a:r>
              <a:rPr kumimoji="1" lang="sv-SE" altLang="zh-CN" dirty="0"/>
              <a:t>:</a:t>
            </a:r>
          </a:p>
          <a:p>
            <a:pPr marL="0" indent="0">
              <a:buNone/>
            </a:pPr>
            <a:r>
              <a:rPr kumimoji="1" lang="sv-SE" altLang="zh-CN" dirty="0"/>
              <a:t>          1. Senior </a:t>
            </a:r>
            <a:r>
              <a:rPr kumimoji="1" lang="sv-SE" altLang="zh-CN" dirty="0" err="1"/>
              <a:t>member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campaign</a:t>
            </a:r>
            <a:r>
              <a:rPr kumimoji="1" lang="sv-SE" altLang="zh-CN" dirty="0"/>
              <a:t>. </a:t>
            </a:r>
            <a:r>
              <a:rPr kumimoji="1" lang="sv-SE" altLang="zh-CN" dirty="0" err="1"/>
              <a:t>Help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Member</a:t>
            </a:r>
            <a:r>
              <a:rPr kumimoji="1" lang="sv-SE" altLang="zh-CN" dirty="0"/>
              <a:t> to </a:t>
            </a:r>
            <a:r>
              <a:rPr kumimoji="1" lang="sv-SE" altLang="zh-CN" dirty="0" err="1"/>
              <a:t>become</a:t>
            </a:r>
            <a:r>
              <a:rPr kumimoji="1" lang="sv-SE" altLang="zh-CN" dirty="0"/>
              <a:t> SM as </a:t>
            </a:r>
            <a:r>
              <a:rPr kumimoji="1" lang="sv-SE" altLang="zh-CN" dirty="0" err="1"/>
              <a:t>references</a:t>
            </a:r>
            <a:r>
              <a:rPr kumimoji="1" lang="sv-SE" altLang="zh-CN" dirty="0"/>
              <a:t> etc.</a:t>
            </a:r>
          </a:p>
          <a:p>
            <a:pPr marL="0" indent="0">
              <a:buNone/>
            </a:pPr>
            <a:r>
              <a:rPr kumimoji="1" lang="sv-SE" altLang="zh-CN" dirty="0"/>
              <a:t>          2. Student </a:t>
            </a:r>
            <a:r>
              <a:rPr kumimoji="1" lang="sv-SE" altLang="zh-CN" dirty="0" err="1"/>
              <a:t>activities</a:t>
            </a:r>
            <a:r>
              <a:rPr kumimoji="1" lang="sv-SE" altLang="zh-CN" dirty="0"/>
              <a:t> (</a:t>
            </a:r>
            <a:r>
              <a:rPr kumimoji="1" lang="sv-SE" altLang="zh-CN" dirty="0" err="1"/>
              <a:t>can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quickly</a:t>
            </a:r>
            <a:endParaRPr kumimoji="1" lang="sv-SE" altLang="zh-CN" dirty="0"/>
          </a:p>
          <a:p>
            <a:pPr marL="0" indent="0">
              <a:buNone/>
            </a:pPr>
            <a:r>
              <a:rPr kumimoji="1" lang="sv-SE" altLang="zh-CN" dirty="0"/>
              <a:t> </a:t>
            </a:r>
            <a:r>
              <a:rPr kumimoji="1" lang="sv-SE" altLang="zh-CN" dirty="0" err="1"/>
              <a:t>increase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Figures</a:t>
            </a:r>
            <a:r>
              <a:rPr kumimoji="1" lang="sv-SE" altLang="zh-CN" dirty="0"/>
              <a:t>. </a:t>
            </a:r>
            <a:r>
              <a:rPr kumimoji="1" lang="sv-SE" altLang="zh-CN" dirty="0" err="1"/>
              <a:t>But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may</a:t>
            </a:r>
            <a:r>
              <a:rPr kumimoji="1" lang="sv-SE" altLang="zh-CN" dirty="0"/>
              <a:t> not be </a:t>
            </a:r>
            <a:r>
              <a:rPr kumimoji="1" lang="sv-SE" altLang="zh-CN" dirty="0" err="1"/>
              <a:t>varying</a:t>
            </a:r>
            <a:r>
              <a:rPr kumimoji="1" lang="sv-SE" altLang="zh-CN" dirty="0"/>
              <a:t>). </a:t>
            </a:r>
          </a:p>
          <a:p>
            <a:pPr marL="0" indent="0">
              <a:buNone/>
            </a:pPr>
            <a:r>
              <a:rPr kumimoji="1" lang="sv-SE" altLang="zh-CN" dirty="0"/>
              <a:t>          3. </a:t>
            </a:r>
            <a:r>
              <a:rPr kumimoji="1" lang="sv-SE" altLang="zh-CN" dirty="0" err="1"/>
              <a:t>much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more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efforts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should</a:t>
            </a:r>
            <a:r>
              <a:rPr kumimoji="1" lang="sv-SE" altLang="zh-CN" dirty="0"/>
              <a:t> be </a:t>
            </a:r>
            <a:r>
              <a:rPr kumimoji="1" lang="sv-SE" altLang="zh-CN" dirty="0" err="1"/>
              <a:t>put</a:t>
            </a:r>
            <a:endParaRPr kumimoji="1" lang="sv-SE" altLang="zh-CN" dirty="0"/>
          </a:p>
          <a:p>
            <a:pPr marL="0" indent="0">
              <a:buNone/>
            </a:pPr>
            <a:r>
              <a:rPr kumimoji="1" lang="sv-SE" altLang="zh-CN" dirty="0"/>
              <a:t>to </a:t>
            </a:r>
            <a:r>
              <a:rPr kumimoji="1" lang="sv-SE" altLang="zh-CN" dirty="0" err="1"/>
              <a:t>develop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female</a:t>
            </a:r>
            <a:r>
              <a:rPr kumimoji="1" lang="sv-SE" altLang="zh-CN" dirty="0"/>
              <a:t> </a:t>
            </a:r>
            <a:r>
              <a:rPr kumimoji="1" lang="sv-SE" altLang="zh-CN" dirty="0" err="1"/>
              <a:t>members</a:t>
            </a:r>
            <a:r>
              <a:rPr kumimoji="1" lang="sv-SE" altLang="zh-CN" dirty="0"/>
              <a:t>. </a:t>
            </a:r>
          </a:p>
          <a:p>
            <a:pPr marL="0" indent="0">
              <a:buNone/>
            </a:pPr>
            <a:endParaRPr kumimoji="1" lang="sv-SE" altLang="zh-CN" dirty="0"/>
          </a:p>
          <a:p>
            <a:endParaRPr kumimoji="1" lang="sv-SE" altLang="zh-CN" dirty="0"/>
          </a:p>
          <a:p>
            <a:endParaRPr kumimoji="1" lang="zh-CN" altLang="en-US" dirty="0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28966130-D54C-70DA-D105-0B38B5A2D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500889"/>
            <a:ext cx="5791200" cy="24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4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BE2F27-76C6-1817-A740-A3CB2E0B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2084594"/>
            <a:ext cx="11101135" cy="1809500"/>
          </a:xfrm>
        </p:spPr>
        <p:txBody>
          <a:bodyPr/>
          <a:lstStyle/>
          <a:p>
            <a:r>
              <a:rPr kumimoji="1" lang="sv-SE" altLang="zh-CN" dirty="0" err="1"/>
              <a:t>Questions</a:t>
            </a:r>
            <a:r>
              <a:rPr kumimoji="1" lang="sv-SE" altLang="zh-CN" dirty="0"/>
              <a:t> and Suggestion?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66603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Blur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229</Words>
  <Application>Microsoft Office PowerPoint</Application>
  <PresentationFormat>Widescreen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Microsoft YaHei</vt:lpstr>
      <vt:lpstr>Arial</vt:lpstr>
      <vt:lpstr>Calibri</vt:lpstr>
      <vt:lpstr>GlowVTI</vt:lpstr>
      <vt:lpstr>IEEE Sweden Section Member Development</vt:lpstr>
      <vt:lpstr>Outline</vt:lpstr>
      <vt:lpstr>Member Overview</vt:lpstr>
      <vt:lpstr>Member Overview</vt:lpstr>
      <vt:lpstr>Member Overview</vt:lpstr>
      <vt:lpstr>Analysis</vt:lpstr>
      <vt:lpstr>Analysis</vt:lpstr>
      <vt:lpstr>Campaign </vt:lpstr>
      <vt:lpstr>Questions and Suggestion?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Sweden Section Member Development</dc:title>
  <dc:creator>Ming Xiao</dc:creator>
  <cp:lastModifiedBy>Qinghua Wang</cp:lastModifiedBy>
  <cp:revision>18</cp:revision>
  <dcterms:created xsi:type="dcterms:W3CDTF">2022-10-25T11:19:15Z</dcterms:created>
  <dcterms:modified xsi:type="dcterms:W3CDTF">2024-10-31T12:22:49Z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2024-10-31T12:22:17Z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5cf7bbef-644c-43e6-8ae8-acf7f6085178</vt:lpwstr>
  </property>
  <property fmtid="{D5CDD505-2E9C-101B-9397-08002B2CF9AE}" pid="8" name="MSIP_Label_9144ccec-98ca-4847-b090-103d5c6592f4_ContentBits">
    <vt:lpwstr>0</vt:lpwstr>
  </property>
</Properties>
</file>