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337" r:id="rId3"/>
    <p:sldId id="377" r:id="rId4"/>
    <p:sldId id="458" r:id="rId5"/>
    <p:sldId id="292" r:id="rId6"/>
    <p:sldId id="389" r:id="rId7"/>
    <p:sldId id="273" r:id="rId8"/>
    <p:sldId id="452" r:id="rId9"/>
    <p:sldId id="454" r:id="rId10"/>
    <p:sldId id="455" r:id="rId11"/>
    <p:sldId id="457" r:id="rId12"/>
    <p:sldId id="438" r:id="rId13"/>
    <p:sldId id="372" r:id="rId14"/>
    <p:sldId id="279" r:id="rId15"/>
    <p:sldId id="463" r:id="rId16"/>
    <p:sldId id="285" r:id="rId17"/>
    <p:sldId id="289" r:id="rId18"/>
    <p:sldId id="288" r:id="rId19"/>
    <p:sldId id="338" r:id="rId20"/>
    <p:sldId id="291" r:id="rId21"/>
    <p:sldId id="415" r:id="rId22"/>
    <p:sldId id="407"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5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1" autoAdjust="0"/>
    <p:restoredTop sz="94660"/>
  </p:normalViewPr>
  <p:slideViewPr>
    <p:cSldViewPr snapToGrid="0">
      <p:cViewPr varScale="1">
        <p:scale>
          <a:sx n="159" d="100"/>
          <a:sy n="159" d="100"/>
        </p:scale>
        <p:origin x="25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22400" y="1143000"/>
            <a:ext cx="10160000" cy="1143000"/>
          </a:xfrm>
        </p:spPr>
        <p:txBody>
          <a:bodyPr/>
          <a:lstStyle>
            <a:lvl1pPr>
              <a:lnSpc>
                <a:spcPct val="90000"/>
              </a:lnSpc>
              <a:defRPr sz="32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1581152" y="3962400"/>
            <a:ext cx="5226049" cy="1752600"/>
          </a:xfrm>
        </p:spPr>
        <p:txBody>
          <a:bodyPr/>
          <a:lstStyle>
            <a:lvl1pPr marL="0" indent="0">
              <a:lnSpc>
                <a:spcPct val="90000"/>
              </a:lnSpc>
              <a:buFont typeface="Wingdings" pitchFamily="28" charset="2"/>
              <a:buNone/>
              <a:defRPr sz="2200" b="1">
                <a:solidFill>
                  <a:schemeClr val="tx2"/>
                </a:solidFill>
              </a:defRPr>
            </a:lvl1pPr>
          </a:lstStyle>
          <a:p>
            <a:r>
              <a:rPr lang="en-US"/>
              <a:t>Click to edit Master subtitle style</a:t>
            </a:r>
          </a:p>
        </p:txBody>
      </p:sp>
      <p:sp>
        <p:nvSpPr>
          <p:cNvPr id="4" name="Slide Number Placeholder 10"/>
          <p:cNvSpPr>
            <a:spLocks noGrp="1"/>
          </p:cNvSpPr>
          <p:nvPr>
            <p:ph type="sldNum" sz="quarter" idx="10"/>
          </p:nvPr>
        </p:nvSpPr>
        <p:spPr>
          <a:xfrm>
            <a:off x="11582400" y="0"/>
            <a:ext cx="609600" cy="304800"/>
          </a:xfrm>
        </p:spPr>
        <p:txBody>
          <a:bodyPr/>
          <a:lstStyle>
            <a:lvl1pPr>
              <a:defRPr sz="1100" b="1">
                <a:solidFill>
                  <a:schemeClr val="accent3"/>
                </a:solidFill>
                <a:latin typeface="Cambria" pitchFamily="18" charset="0"/>
                <a:ea typeface="ＭＳ Ｐゴシック" pitchFamily="-112" charset="-128"/>
              </a:defRPr>
            </a:lvl1pPr>
          </a:lstStyle>
          <a:p>
            <a:pPr>
              <a:defRPr/>
            </a:pPr>
            <a:fld id="{E41ED6A9-4AD3-44A2-AF7F-BF7B0BBD798B}" type="slidenum">
              <a:rPr lang="en-US"/>
              <a:pPr>
                <a:defRPr/>
              </a:pPr>
              <a:t>‹#›</a:t>
            </a:fld>
            <a:endParaRPr lang="en-US" dirty="0"/>
          </a:p>
        </p:txBody>
      </p:sp>
    </p:spTree>
    <p:extLst>
      <p:ext uri="{BB962C8B-B14F-4D97-AF65-F5344CB8AC3E}">
        <p14:creationId xmlns:p14="http://schemas.microsoft.com/office/powerpoint/2010/main" val="81494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0"/>
          <p:cNvSpPr>
            <a:spLocks noGrp="1"/>
          </p:cNvSpPr>
          <p:nvPr>
            <p:ph type="sldNum" sz="quarter" idx="10"/>
          </p:nvPr>
        </p:nvSpPr>
        <p:spPr/>
        <p:txBody>
          <a:bodyPr/>
          <a:lstStyle>
            <a:lvl1pPr>
              <a:defRPr/>
            </a:lvl1pPr>
          </a:lstStyle>
          <a:p>
            <a:pPr>
              <a:defRPr/>
            </a:pPr>
            <a:fld id="{B9F6A458-5228-4927-9645-36DAA0D0E880}" type="slidenum">
              <a:rPr lang="en-US"/>
              <a:pPr>
                <a:defRPr/>
              </a:pPr>
              <a:t>‹#›</a:t>
            </a:fld>
            <a:endParaRPr lang="en-US" dirty="0"/>
          </a:p>
        </p:txBody>
      </p:sp>
    </p:spTree>
    <p:extLst>
      <p:ext uri="{BB962C8B-B14F-4D97-AF65-F5344CB8AC3E}">
        <p14:creationId xmlns:p14="http://schemas.microsoft.com/office/powerpoint/2010/main" val="147219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p:cNvSpPr>
            <a:spLocks noGrp="1"/>
          </p:cNvSpPr>
          <p:nvPr>
            <p:ph type="sldNum" sz="quarter" idx="10"/>
          </p:nvPr>
        </p:nvSpPr>
        <p:spPr/>
        <p:txBody>
          <a:bodyPr/>
          <a:lstStyle>
            <a:lvl1pPr>
              <a:defRPr/>
            </a:lvl1pPr>
          </a:lstStyle>
          <a:p>
            <a:pPr>
              <a:defRPr/>
            </a:pPr>
            <a:fld id="{05BAA457-EDE1-4F04-A440-55E2B711632B}" type="slidenum">
              <a:rPr lang="en-US"/>
              <a:pPr>
                <a:defRPr/>
              </a:pPr>
              <a:t>‹#›</a:t>
            </a:fld>
            <a:endParaRPr lang="en-US" dirty="0"/>
          </a:p>
        </p:txBody>
      </p:sp>
    </p:spTree>
    <p:extLst>
      <p:ext uri="{BB962C8B-B14F-4D97-AF65-F5344CB8AC3E}">
        <p14:creationId xmlns:p14="http://schemas.microsoft.com/office/powerpoint/2010/main" val="321365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p:cNvSpPr>
            <a:spLocks noGrp="1"/>
          </p:cNvSpPr>
          <p:nvPr>
            <p:ph type="sldNum" sz="quarter" idx="10"/>
          </p:nvPr>
        </p:nvSpPr>
        <p:spPr/>
        <p:txBody>
          <a:bodyPr/>
          <a:lstStyle>
            <a:lvl1pPr>
              <a:defRPr/>
            </a:lvl1pPr>
          </a:lstStyle>
          <a:p>
            <a:pPr>
              <a:defRPr/>
            </a:pPr>
            <a:fld id="{27784F7C-9DCA-4B85-8C57-4A96ABF85188}" type="slidenum">
              <a:rPr lang="en-US"/>
              <a:pPr>
                <a:defRPr/>
              </a:pPr>
              <a:t>‹#›</a:t>
            </a:fld>
            <a:endParaRPr lang="en-US" dirty="0"/>
          </a:p>
        </p:txBody>
      </p:sp>
    </p:spTree>
    <p:extLst>
      <p:ext uri="{BB962C8B-B14F-4D97-AF65-F5344CB8AC3E}">
        <p14:creationId xmlns:p14="http://schemas.microsoft.com/office/powerpoint/2010/main" val="392011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533400"/>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304800" y="1066800"/>
            <a:ext cx="11582400" cy="4724400"/>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10"/>
          <p:cNvSpPr>
            <a:spLocks noGrp="1"/>
          </p:cNvSpPr>
          <p:nvPr>
            <p:ph type="sldNum" sz="quarter" idx="10"/>
          </p:nvPr>
        </p:nvSpPr>
        <p:spPr/>
        <p:txBody>
          <a:bodyPr/>
          <a:lstStyle>
            <a:lvl1pPr>
              <a:defRPr/>
            </a:lvl1pPr>
          </a:lstStyle>
          <a:p>
            <a:pPr>
              <a:defRPr/>
            </a:pPr>
            <a:fld id="{08DA1C8E-87A3-44A2-8037-5E081C19464E}" type="slidenum">
              <a:rPr lang="en-US"/>
              <a:pPr>
                <a:defRPr/>
              </a:pPr>
              <a:t>‹#›</a:t>
            </a:fld>
            <a:endParaRPr lang="en-US" dirty="0"/>
          </a:p>
        </p:txBody>
      </p:sp>
    </p:spTree>
    <p:extLst>
      <p:ext uri="{BB962C8B-B14F-4D97-AF65-F5344CB8AC3E}">
        <p14:creationId xmlns:p14="http://schemas.microsoft.com/office/powerpoint/2010/main" val="168324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533400"/>
          </a:xfrm>
        </p:spPr>
        <p:txBody>
          <a:bodyPr/>
          <a:lstStyle>
            <a:lvl1pPr>
              <a:defRPr sz="2400"/>
            </a:lvl1pPr>
          </a:lstStyle>
          <a:p>
            <a:r>
              <a:rPr lang="en-US"/>
              <a:t>Click to edit Master title style</a:t>
            </a:r>
          </a:p>
        </p:txBody>
      </p:sp>
      <p:sp>
        <p:nvSpPr>
          <p:cNvPr id="6" name="Content Placeholder 2"/>
          <p:cNvSpPr>
            <a:spLocks noGrp="1"/>
          </p:cNvSpPr>
          <p:nvPr>
            <p:ph idx="1"/>
          </p:nvPr>
        </p:nvSpPr>
        <p:spPr>
          <a:xfrm>
            <a:off x="304800" y="1066800"/>
            <a:ext cx="11582400" cy="4876800"/>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10"/>
          <p:cNvSpPr>
            <a:spLocks noGrp="1"/>
          </p:cNvSpPr>
          <p:nvPr>
            <p:ph type="sldNum" sz="quarter" idx="10"/>
          </p:nvPr>
        </p:nvSpPr>
        <p:spPr/>
        <p:txBody>
          <a:bodyPr/>
          <a:lstStyle>
            <a:lvl1pPr>
              <a:defRPr/>
            </a:lvl1pPr>
          </a:lstStyle>
          <a:p>
            <a:pPr>
              <a:defRPr/>
            </a:pPr>
            <a:fld id="{5C79FBC6-1F16-4872-9772-B456A0861518}" type="slidenum">
              <a:rPr lang="en-US"/>
              <a:pPr>
                <a:defRPr/>
              </a:pPr>
              <a:t>‹#›</a:t>
            </a:fld>
            <a:endParaRPr lang="en-US" dirty="0"/>
          </a:p>
        </p:txBody>
      </p:sp>
    </p:spTree>
    <p:extLst>
      <p:ext uri="{BB962C8B-B14F-4D97-AF65-F5344CB8AC3E}">
        <p14:creationId xmlns:p14="http://schemas.microsoft.com/office/powerpoint/2010/main" val="371889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0"/>
          <p:cNvSpPr>
            <a:spLocks noGrp="1"/>
          </p:cNvSpPr>
          <p:nvPr>
            <p:ph type="sldNum" sz="quarter" idx="10"/>
          </p:nvPr>
        </p:nvSpPr>
        <p:spPr/>
        <p:txBody>
          <a:bodyPr/>
          <a:lstStyle>
            <a:lvl1pPr>
              <a:defRPr/>
            </a:lvl1pPr>
          </a:lstStyle>
          <a:p>
            <a:pPr>
              <a:defRPr/>
            </a:pPr>
            <a:fld id="{A2791C0C-347F-44DF-95BF-0E5E50CE8FCE}" type="slidenum">
              <a:rPr lang="en-US"/>
              <a:pPr>
                <a:defRPr/>
              </a:pPr>
              <a:t>‹#›</a:t>
            </a:fld>
            <a:endParaRPr lang="en-US" dirty="0"/>
          </a:p>
        </p:txBody>
      </p:sp>
    </p:spTree>
    <p:extLst>
      <p:ext uri="{BB962C8B-B14F-4D97-AF65-F5344CB8AC3E}">
        <p14:creationId xmlns:p14="http://schemas.microsoft.com/office/powerpoint/2010/main" val="233950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0"/>
          <p:cNvSpPr>
            <a:spLocks noGrp="1"/>
          </p:cNvSpPr>
          <p:nvPr>
            <p:ph type="sldNum" sz="quarter" idx="10"/>
          </p:nvPr>
        </p:nvSpPr>
        <p:spPr/>
        <p:txBody>
          <a:bodyPr/>
          <a:lstStyle>
            <a:lvl1pPr>
              <a:defRPr/>
            </a:lvl1pPr>
          </a:lstStyle>
          <a:p>
            <a:pPr>
              <a:defRPr/>
            </a:pPr>
            <a:fld id="{ECE2D581-BF9C-49DD-9426-91D8C6BA96FA}" type="slidenum">
              <a:rPr lang="en-US"/>
              <a:pPr>
                <a:defRPr/>
              </a:pPr>
              <a:t>‹#›</a:t>
            </a:fld>
            <a:endParaRPr lang="en-US" dirty="0"/>
          </a:p>
        </p:txBody>
      </p:sp>
    </p:spTree>
    <p:extLst>
      <p:ext uri="{BB962C8B-B14F-4D97-AF65-F5344CB8AC3E}">
        <p14:creationId xmlns:p14="http://schemas.microsoft.com/office/powerpoint/2010/main" val="105686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p:cNvSpPr>
            <a:spLocks noGrp="1"/>
          </p:cNvSpPr>
          <p:nvPr>
            <p:ph type="sldNum" sz="quarter" idx="10"/>
          </p:nvPr>
        </p:nvSpPr>
        <p:spPr/>
        <p:txBody>
          <a:bodyPr/>
          <a:lstStyle>
            <a:lvl1pPr>
              <a:defRPr/>
            </a:lvl1pPr>
          </a:lstStyle>
          <a:p>
            <a:pPr>
              <a:defRPr/>
            </a:pPr>
            <a:fld id="{87899F22-DA3E-4FE3-BFD1-2469B0EBCF20}" type="slidenum">
              <a:rPr lang="en-US"/>
              <a:pPr>
                <a:defRPr/>
              </a:pPr>
              <a:t>‹#›</a:t>
            </a:fld>
            <a:endParaRPr lang="en-US" dirty="0"/>
          </a:p>
        </p:txBody>
      </p:sp>
    </p:spTree>
    <p:extLst>
      <p:ext uri="{BB962C8B-B14F-4D97-AF65-F5344CB8AC3E}">
        <p14:creationId xmlns:p14="http://schemas.microsoft.com/office/powerpoint/2010/main" val="212351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0"/>
          <p:cNvSpPr>
            <a:spLocks noGrp="1"/>
          </p:cNvSpPr>
          <p:nvPr>
            <p:ph type="sldNum" sz="quarter" idx="10"/>
          </p:nvPr>
        </p:nvSpPr>
        <p:spPr/>
        <p:txBody>
          <a:bodyPr/>
          <a:lstStyle>
            <a:lvl1pPr>
              <a:defRPr/>
            </a:lvl1pPr>
          </a:lstStyle>
          <a:p>
            <a:pPr>
              <a:defRPr/>
            </a:pPr>
            <a:fld id="{CBD66C21-C0F5-4137-BCF3-29740ADEBDB8}" type="slidenum">
              <a:rPr lang="en-US"/>
              <a:pPr>
                <a:defRPr/>
              </a:pPr>
              <a:t>‹#›</a:t>
            </a:fld>
            <a:endParaRPr lang="en-US" dirty="0"/>
          </a:p>
        </p:txBody>
      </p:sp>
    </p:spTree>
    <p:extLst>
      <p:ext uri="{BB962C8B-B14F-4D97-AF65-F5344CB8AC3E}">
        <p14:creationId xmlns:p14="http://schemas.microsoft.com/office/powerpoint/2010/main" val="171091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a:defRPr/>
            </a:pPr>
            <a:fld id="{3963F8DB-ED3C-4B6E-84CB-7205C0EAA4F9}" type="slidenum">
              <a:rPr lang="en-US"/>
              <a:pPr>
                <a:defRPr/>
              </a:pPr>
              <a:t>‹#›</a:t>
            </a:fld>
            <a:endParaRPr lang="en-US" dirty="0"/>
          </a:p>
        </p:txBody>
      </p:sp>
    </p:spTree>
    <p:extLst>
      <p:ext uri="{BB962C8B-B14F-4D97-AF65-F5344CB8AC3E}">
        <p14:creationId xmlns:p14="http://schemas.microsoft.com/office/powerpoint/2010/main" val="358009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670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0"/>
          <p:cNvSpPr>
            <a:spLocks noGrp="1"/>
          </p:cNvSpPr>
          <p:nvPr>
            <p:ph type="sldNum" sz="quarter" idx="10"/>
          </p:nvPr>
        </p:nvSpPr>
        <p:spPr/>
        <p:txBody>
          <a:bodyPr/>
          <a:lstStyle>
            <a:lvl1pPr>
              <a:defRPr/>
            </a:lvl1pPr>
          </a:lstStyle>
          <a:p>
            <a:pPr>
              <a:defRPr/>
            </a:pPr>
            <a:fld id="{3803AD3D-129E-44A7-AC4B-D089EF2B90A1}" type="slidenum">
              <a:rPr lang="en-US"/>
              <a:pPr>
                <a:defRPr/>
              </a:pPr>
              <a:t>‹#›</a:t>
            </a:fld>
            <a:endParaRPr lang="en-US" dirty="0"/>
          </a:p>
        </p:txBody>
      </p:sp>
    </p:spTree>
    <p:extLst>
      <p:ext uri="{BB962C8B-B14F-4D97-AF65-F5344CB8AC3E}">
        <p14:creationId xmlns:p14="http://schemas.microsoft.com/office/powerpoint/2010/main" val="323096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1158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143000"/>
            <a:ext cx="1158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10"/>
          <p:cNvSpPr>
            <a:spLocks noGrp="1"/>
          </p:cNvSpPr>
          <p:nvPr>
            <p:ph type="sldNum" sz="quarter" idx="4"/>
          </p:nvPr>
        </p:nvSpPr>
        <p:spPr>
          <a:xfrm>
            <a:off x="11582400" y="6553200"/>
            <a:ext cx="609600" cy="304800"/>
          </a:xfrm>
          <a:prstGeom prst="rect">
            <a:avLst/>
          </a:prstGeom>
        </p:spPr>
        <p:txBody>
          <a:bodyPr vert="horz" wrap="square" lIns="91440" tIns="45720" rIns="91440" bIns="45720" numCol="1" anchor="ctr" anchorCtr="0" compatLnSpc="1">
            <a:prstTxWarp prst="textNoShape">
              <a:avLst/>
            </a:prstTxWarp>
          </a:bodyPr>
          <a:lstStyle>
            <a:lvl1pPr>
              <a:defRPr sz="1100" b="1">
                <a:solidFill>
                  <a:schemeClr val="accent3"/>
                </a:solidFill>
                <a:latin typeface="Cambria" pitchFamily="18" charset="0"/>
                <a:ea typeface="ＭＳ Ｐゴシック" pitchFamily="-112" charset="-128"/>
              </a:defRPr>
            </a:lvl1pPr>
          </a:lstStyle>
          <a:p>
            <a:pPr>
              <a:defRPr/>
            </a:pPr>
            <a:fld id="{8A4FC439-7611-4707-A174-321A77743754}" type="slidenum">
              <a:rPr lang="en-US"/>
              <a:pPr>
                <a:defRPr/>
              </a:pPr>
              <a:t>‹#›</a:t>
            </a:fld>
            <a:endParaRPr lang="en-US" dirty="0"/>
          </a:p>
        </p:txBody>
      </p:sp>
      <p:pic>
        <p:nvPicPr>
          <p:cNvPr id="6" name="Picture 6">
            <a:extLst>
              <a:ext uri="{FF2B5EF4-FFF2-40B4-BE49-F238E27FC236}">
                <a16:creationId xmlns:a16="http://schemas.microsoft.com/office/drawing/2014/main" id="{7A47931F-F410-4709-BBFA-E2570AD5251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9616293" y="5746750"/>
            <a:ext cx="2270907" cy="698500"/>
          </a:xfrm>
          <a:prstGeom prst="rect">
            <a:avLst/>
          </a:prstGeom>
          <a:noFill/>
          <a:ln w="9525">
            <a:noFill/>
            <a:miter lim="800000"/>
            <a:headEnd/>
            <a:tailEnd/>
          </a:ln>
        </p:spPr>
      </p:pic>
    </p:spTree>
    <p:extLst>
      <p:ext uri="{BB962C8B-B14F-4D97-AF65-F5344CB8AC3E}">
        <p14:creationId xmlns:p14="http://schemas.microsoft.com/office/powerpoint/2010/main" val="3139288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24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Font typeface="Wingdings" pitchFamily="2" charset="2"/>
        <a:buChar char="Ø"/>
        <a:defRPr sz="20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bg2"/>
        </a:buClr>
        <a:buChar char="–"/>
        <a:defRPr sz="14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bg2"/>
        </a:buClr>
        <a:buFont typeface="Arial" pitchFamily="34" charset="0"/>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8.ieee.org/sweden/p-photonics/" TargetMode="External"/><Relationship Id="rId2" Type="http://schemas.openxmlformats.org/officeDocument/2006/relationships/hyperlink" Target="mailto:arne.alping@iee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s://www.dropbox.com/scl/fo/eguxunp8gh4pucvkyb3ni/h?dl=0&amp;preview=Photo_April2022-web.pdf&amp;rlkey=0ec3agbu69nk1t7q8sunikoe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803365"/>
            <a:ext cx="7772400" cy="2867298"/>
          </a:xfrm>
        </p:spPr>
        <p:txBody>
          <a:bodyPr/>
          <a:lstStyle/>
          <a:p>
            <a:r>
              <a:rPr lang="en-US" sz="2400" dirty="0">
                <a:solidFill>
                  <a:srgbClr val="FFFFFF"/>
                </a:solidFill>
              </a:rPr>
              <a:t>IEEE Photonics Society</a:t>
            </a:r>
            <a:br>
              <a:rPr lang="en-US" sz="2400" dirty="0">
                <a:solidFill>
                  <a:srgbClr val="FFFFFF"/>
                </a:solidFill>
              </a:rPr>
            </a:br>
            <a:r>
              <a:rPr lang="en-US" sz="2400" dirty="0">
                <a:solidFill>
                  <a:srgbClr val="FFFFFF"/>
                </a:solidFill>
              </a:rPr>
              <a:t>Sweden Chapter</a:t>
            </a:r>
            <a:br>
              <a:rPr lang="en-US" dirty="0">
                <a:solidFill>
                  <a:srgbClr val="FFFFFF"/>
                </a:solidFill>
              </a:rPr>
            </a:br>
            <a:br>
              <a:rPr lang="en-US" dirty="0">
                <a:solidFill>
                  <a:srgbClr val="FFFFFF"/>
                </a:solidFill>
              </a:rPr>
            </a:br>
            <a:r>
              <a:rPr lang="en-US" sz="2800" dirty="0">
                <a:solidFill>
                  <a:srgbClr val="FFFFFF"/>
                </a:solidFill>
              </a:rPr>
              <a:t>IEEE Sweden Section</a:t>
            </a:r>
            <a:br>
              <a:rPr lang="en-US" sz="2800" dirty="0">
                <a:solidFill>
                  <a:srgbClr val="FFFFFF"/>
                </a:solidFill>
              </a:rPr>
            </a:br>
            <a:r>
              <a:rPr lang="en-US" sz="2800" dirty="0">
                <a:solidFill>
                  <a:srgbClr val="FFFFFF"/>
                </a:solidFill>
              </a:rPr>
              <a:t>Chapter Chair Workshop (CCW) 2023</a:t>
            </a:r>
            <a:br>
              <a:rPr lang="en-US" sz="2400" b="0" dirty="0">
                <a:solidFill>
                  <a:srgbClr val="FFFFFF"/>
                </a:solidFill>
              </a:rPr>
            </a:br>
            <a:br>
              <a:rPr lang="en-US" sz="2400" b="0" dirty="0">
                <a:solidFill>
                  <a:srgbClr val="FFFFFF"/>
                </a:solidFill>
              </a:rPr>
            </a:br>
            <a:r>
              <a:rPr lang="en-US" sz="2000" b="0" dirty="0">
                <a:solidFill>
                  <a:srgbClr val="FFFFFF"/>
                </a:solidFill>
              </a:rPr>
              <a:t>31-Oct-2024 (rev. A)</a:t>
            </a:r>
            <a:br>
              <a:rPr lang="en-US" sz="2000" b="0" dirty="0">
                <a:solidFill>
                  <a:srgbClr val="FFFFFF"/>
                </a:solidFill>
              </a:rPr>
            </a:br>
            <a:r>
              <a:rPr lang="en-US" sz="2000" b="0" dirty="0">
                <a:solidFill>
                  <a:srgbClr val="FFFFFF"/>
                </a:solidFill>
              </a:rPr>
              <a:t>Hybrid meeting (Linköping Univ. &amp; Zoom)</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sp>
        <p:nvSpPr>
          <p:cNvPr id="3" name="Underrubrik 2">
            <a:extLst>
              <a:ext uri="{FF2B5EF4-FFF2-40B4-BE49-F238E27FC236}">
                <a16:creationId xmlns:a16="http://schemas.microsoft.com/office/drawing/2014/main" id="{BA4B7D7D-459A-49C1-90F0-7605642636A0}"/>
              </a:ext>
            </a:extLst>
          </p:cNvPr>
          <p:cNvSpPr>
            <a:spLocks noGrp="1"/>
          </p:cNvSpPr>
          <p:nvPr>
            <p:ph type="subTitle" idx="1"/>
          </p:nvPr>
        </p:nvSpPr>
        <p:spPr>
          <a:xfrm>
            <a:off x="1524000" y="3833610"/>
            <a:ext cx="6337610" cy="2386885"/>
          </a:xfrm>
        </p:spPr>
        <p:txBody>
          <a:bodyPr/>
          <a:lstStyle/>
          <a:p>
            <a:pPr marL="0" marR="0" lvl="0" indent="0" algn="l" defTabSz="914400" rtl="0" eaLnBrk="0" fontAlgn="base" latinLnBrk="0" hangingPunct="0">
              <a:lnSpc>
                <a:spcPct val="100000"/>
              </a:lnSpc>
              <a:spcBef>
                <a:spcPct val="20000"/>
              </a:spcBef>
              <a:spcAft>
                <a:spcPct val="0"/>
              </a:spcAft>
              <a:buClr>
                <a:srgbClr val="808080"/>
              </a:buClr>
              <a:buSzPct val="80000"/>
              <a:buFont typeface="Wingdings" pitchFamily="28" charset="2"/>
              <a:buNone/>
              <a:tabLst/>
              <a:defRPr/>
            </a:pPr>
            <a:r>
              <a:rPr kumimoji="0" lang="en-US" sz="2200" b="1" i="0" u="none" strike="noStrike" kern="0" cap="none" spc="0" normalizeH="0" baseline="0" noProof="0" dirty="0">
                <a:ln>
                  <a:noFill/>
                </a:ln>
                <a:solidFill>
                  <a:srgbClr val="005582"/>
                </a:solidFill>
                <a:effectLst/>
                <a:uLnTx/>
                <a:uFillTx/>
                <a:latin typeface="Verdana"/>
                <a:ea typeface="ＭＳ Ｐゴシック" pitchFamily="-112" charset="-128"/>
              </a:rPr>
              <a:t>Arne Alping</a:t>
            </a:r>
            <a:r>
              <a:rPr kumimoji="0" lang="en-US" sz="2200" b="0" i="0" u="none" strike="noStrike" kern="0" cap="none" spc="0" normalizeH="0" baseline="0" noProof="0" dirty="0">
                <a:ln>
                  <a:noFill/>
                </a:ln>
                <a:solidFill>
                  <a:srgbClr val="005582"/>
                </a:solidFill>
                <a:effectLst/>
                <a:uLnTx/>
                <a:uFillTx/>
                <a:latin typeface="Verdana"/>
                <a:ea typeface="ＭＳ Ｐゴシック" pitchFamily="-112" charset="-128"/>
              </a:rPr>
              <a:t>, </a:t>
            </a:r>
            <a:r>
              <a:rPr kumimoji="0" lang="en-US" sz="1800" b="0" i="0" u="none" strike="noStrike" kern="0" cap="none" spc="0" normalizeH="0" baseline="0" noProof="0" dirty="0">
                <a:ln>
                  <a:noFill/>
                </a:ln>
                <a:solidFill>
                  <a:srgbClr val="005582"/>
                </a:solidFill>
                <a:effectLst/>
                <a:uLnTx/>
                <a:uFillTx/>
                <a:latin typeface="Verdana"/>
                <a:ea typeface="ＭＳ Ｐゴシック" pitchFamily="-112" charset="-128"/>
              </a:rPr>
              <a:t>PhD, Docent, IEEE Senior Member</a:t>
            </a:r>
            <a:endParaRPr kumimoji="0" lang="en-US" sz="2200" b="1" i="0" u="none" strike="noStrike" kern="0" cap="none" spc="0" normalizeH="0" baseline="0" noProof="0" dirty="0">
              <a:ln>
                <a:noFill/>
              </a:ln>
              <a:solidFill>
                <a:srgbClr val="005582"/>
              </a:solidFill>
              <a:effectLst/>
              <a:uLnTx/>
              <a:uFillTx/>
              <a:latin typeface="Verdana"/>
              <a:ea typeface="ＭＳ Ｐゴシック" pitchFamily="-112" charset="-128"/>
            </a:endParaRPr>
          </a:p>
          <a:p>
            <a:pPr marL="0" marR="0" lvl="0" indent="0" algn="l" defTabSz="914400" rtl="0" eaLnBrk="0" fontAlgn="base" latinLnBrk="0" hangingPunct="0">
              <a:lnSpc>
                <a:spcPct val="100000"/>
              </a:lnSpc>
              <a:spcBef>
                <a:spcPts val="0"/>
              </a:spcBef>
              <a:spcAft>
                <a:spcPts val="600"/>
              </a:spcAft>
              <a:buClr>
                <a:srgbClr val="808080"/>
              </a:buClr>
              <a:buSzPct val="80000"/>
              <a:buFont typeface="Wingdings" pitchFamily="28" charset="2"/>
              <a:buNone/>
              <a:tabLst/>
              <a:defRPr/>
            </a:pPr>
            <a:r>
              <a:rPr kumimoji="0" lang="en-US" sz="1800" b="0" i="0" u="none" strike="noStrike" kern="0" cap="none" spc="0" normalizeH="0" baseline="0" noProof="0" dirty="0">
                <a:ln>
                  <a:noFill/>
                </a:ln>
                <a:solidFill>
                  <a:srgbClr val="005582"/>
                </a:solidFill>
                <a:effectLst/>
                <a:uLnTx/>
                <a:uFillTx/>
                <a:latin typeface="Verdana"/>
                <a:ea typeface="ＭＳ Ｐゴシック" pitchFamily="-112" charset="-128"/>
              </a:rPr>
              <a:t>Chapter Board Chair</a:t>
            </a:r>
          </a:p>
          <a:p>
            <a:pPr>
              <a:lnSpc>
                <a:spcPct val="100000"/>
              </a:lnSpc>
              <a:buClr>
                <a:srgbClr val="808080"/>
              </a:buClr>
              <a:defRPr/>
            </a:pPr>
            <a:r>
              <a:rPr kumimoji="0" lang="en-US" sz="1400" b="0" i="0" u="none" strike="noStrike" kern="0" cap="none" spc="0" normalizeH="0" baseline="0" noProof="0" dirty="0">
                <a:ln>
                  <a:noFill/>
                </a:ln>
                <a:solidFill>
                  <a:srgbClr val="005582"/>
                </a:solidFill>
                <a:effectLst/>
                <a:uLnTx/>
                <a:uFillTx/>
                <a:latin typeface="Verdana"/>
                <a:ea typeface="ＭＳ Ｐゴシック" pitchFamily="-112" charset="-128"/>
              </a:rPr>
              <a:t>Member of the IEEE Sweden Section NOM Committee</a:t>
            </a:r>
          </a:p>
          <a:p>
            <a:pPr marL="0" marR="0" lvl="0" indent="0" algn="l" defTabSz="914400" rtl="0" eaLnBrk="0" fontAlgn="base" latinLnBrk="0" hangingPunct="0">
              <a:lnSpc>
                <a:spcPct val="100000"/>
              </a:lnSpc>
              <a:spcBef>
                <a:spcPct val="20000"/>
              </a:spcBef>
              <a:spcAft>
                <a:spcPct val="0"/>
              </a:spcAft>
              <a:buClr>
                <a:srgbClr val="808080"/>
              </a:buClr>
              <a:buSzPct val="80000"/>
              <a:buFont typeface="Wingdings" pitchFamily="28" charset="2"/>
              <a:buNone/>
              <a:tabLst/>
              <a:defRPr/>
            </a:pPr>
            <a:r>
              <a:rPr kumimoji="0" lang="en-US" sz="1400" b="0" i="0" u="none" strike="noStrike" kern="0" cap="none" spc="0" normalizeH="0" baseline="0" noProof="0" dirty="0">
                <a:ln>
                  <a:noFill/>
                </a:ln>
                <a:solidFill>
                  <a:srgbClr val="005582"/>
                </a:solidFill>
                <a:effectLst/>
                <a:uLnTx/>
                <a:uFillTx/>
                <a:latin typeface="Verdana"/>
                <a:ea typeface="ＭＳ Ｐゴシック" pitchFamily="-112" charset="-128"/>
              </a:rPr>
              <a:t>Member of IEEE PS, MTT-S, ComSoc, and SSCS</a:t>
            </a:r>
          </a:p>
          <a:p>
            <a:pPr marL="0" marR="0" lvl="0" indent="0" algn="l" defTabSz="914400" rtl="0" eaLnBrk="0" fontAlgn="base" latinLnBrk="0" hangingPunct="0">
              <a:lnSpc>
                <a:spcPct val="100000"/>
              </a:lnSpc>
              <a:spcBef>
                <a:spcPct val="20000"/>
              </a:spcBef>
              <a:spcAft>
                <a:spcPct val="0"/>
              </a:spcAft>
              <a:buClr>
                <a:srgbClr val="808080"/>
              </a:buClr>
              <a:buSzPct val="80000"/>
              <a:buFont typeface="Wingdings" pitchFamily="28" charset="2"/>
              <a:buNone/>
              <a:tabLst/>
              <a:defRPr/>
            </a:pPr>
            <a:r>
              <a:rPr kumimoji="0" lang="en-US" sz="1400" b="0" i="0" u="none" strike="noStrike" kern="0" cap="none" spc="0" normalizeH="0" baseline="0" noProof="0" dirty="0">
                <a:ln>
                  <a:noFill/>
                </a:ln>
                <a:solidFill>
                  <a:srgbClr val="005582"/>
                </a:solidFill>
                <a:effectLst/>
                <a:uLnTx/>
                <a:uFillTx/>
                <a:latin typeface="Verdana"/>
                <a:ea typeface="ＭＳ Ｐゴシック" pitchFamily="-112" charset="-128"/>
              </a:rPr>
              <a:t>Member of IEEE Standards Association (SA)</a:t>
            </a:r>
          </a:p>
          <a:p>
            <a:pPr marL="0" marR="0" lvl="0" indent="0" algn="l" defTabSz="914400" rtl="0" eaLnBrk="0" fontAlgn="base" latinLnBrk="0" hangingPunct="0">
              <a:lnSpc>
                <a:spcPct val="100000"/>
              </a:lnSpc>
              <a:spcBef>
                <a:spcPct val="20000"/>
              </a:spcBef>
              <a:spcAft>
                <a:spcPct val="0"/>
              </a:spcAft>
              <a:buClr>
                <a:srgbClr val="808080"/>
              </a:buClr>
              <a:buSzPct val="80000"/>
              <a:buFont typeface="Wingdings" pitchFamily="28" charset="2"/>
              <a:buNone/>
              <a:tabLst/>
              <a:defRPr/>
            </a:pPr>
            <a:r>
              <a:rPr kumimoji="0" lang="en-US" sz="1400" b="0" i="0" u="none" strike="noStrike" kern="0" cap="none" spc="0" normalizeH="0" baseline="0" noProof="0" dirty="0">
                <a:ln>
                  <a:noFill/>
                </a:ln>
                <a:solidFill>
                  <a:srgbClr val="005582"/>
                </a:solidFill>
                <a:effectLst/>
                <a:uLnTx/>
                <a:uFillTx/>
                <a:latin typeface="Verdana"/>
                <a:ea typeface="ＭＳ Ｐゴシック" pitchFamily="-112" charset="-128"/>
              </a:rPr>
              <a:t>Member of PhotonicSweden, SOS, EOS, and Photonics21</a:t>
            </a:r>
          </a:p>
          <a:p>
            <a:pPr marL="0" marR="0" lvl="0" indent="0" algn="l" defTabSz="914400" rtl="0" eaLnBrk="0" fontAlgn="base" latinLnBrk="0" hangingPunct="0">
              <a:lnSpc>
                <a:spcPct val="100000"/>
              </a:lnSpc>
              <a:spcBef>
                <a:spcPct val="20000"/>
              </a:spcBef>
              <a:spcAft>
                <a:spcPct val="0"/>
              </a:spcAft>
              <a:buClr>
                <a:srgbClr val="808080"/>
              </a:buClr>
              <a:buSzPct val="80000"/>
              <a:buFont typeface="Wingdings" pitchFamily="28" charset="2"/>
              <a:buNone/>
              <a:tabLst/>
              <a:defRPr/>
            </a:pPr>
            <a:r>
              <a:rPr kumimoji="0" lang="en-US" sz="1600" b="0" i="0" u="none" strike="noStrike" kern="0" cap="none" spc="0" normalizeH="0" baseline="0" noProof="0" dirty="0">
                <a:ln>
                  <a:noFill/>
                </a:ln>
                <a:solidFill>
                  <a:srgbClr val="0000FF"/>
                </a:solidFill>
                <a:effectLst/>
                <a:uLnTx/>
                <a:uFillTx/>
                <a:latin typeface="Verdana"/>
                <a:ea typeface="ＭＳ Ｐゴシック" pitchFamily="-112" charset="-128"/>
                <a:hlinkClick r:id="rId2">
                  <a:extLst>
                    <a:ext uri="{A12FA001-AC4F-418D-AE19-62706E023703}">
                      <ahyp:hlinkClr xmlns:ahyp="http://schemas.microsoft.com/office/drawing/2018/hyperlinkcolor" val="tx"/>
                    </a:ext>
                  </a:extLst>
                </a:hlinkClick>
              </a:rPr>
              <a:t>arne.alping@ieee.org</a:t>
            </a:r>
            <a:endParaRPr kumimoji="0" lang="en-US" sz="1200" b="0" i="0" u="none" strike="noStrike" kern="0" cap="none" spc="0" normalizeH="0" baseline="0" noProof="0" dirty="0">
              <a:ln>
                <a:noFill/>
              </a:ln>
              <a:solidFill>
                <a:srgbClr val="005582"/>
              </a:solidFill>
              <a:effectLst/>
              <a:uLnTx/>
              <a:uFillTx/>
              <a:latin typeface="Verdana"/>
              <a:ea typeface="ＭＳ Ｐゴシック" pitchFamily="-112" charset="-128"/>
            </a:endParaRPr>
          </a:p>
          <a:p>
            <a:endParaRPr lang="en-US" dirty="0"/>
          </a:p>
        </p:txBody>
      </p:sp>
      <p:sp>
        <p:nvSpPr>
          <p:cNvPr id="8" name="Rectangle 1">
            <a:extLst>
              <a:ext uri="{FF2B5EF4-FFF2-40B4-BE49-F238E27FC236}">
                <a16:creationId xmlns:a16="http://schemas.microsoft.com/office/drawing/2014/main" id="{82CD4DDB-E83B-47A4-8B91-0451FB7189A3}"/>
              </a:ext>
            </a:extLst>
          </p:cNvPr>
          <p:cNvSpPr/>
          <p:nvPr/>
        </p:nvSpPr>
        <p:spPr>
          <a:xfrm>
            <a:off x="1521253" y="6285975"/>
            <a:ext cx="3600666" cy="313932"/>
          </a:xfrm>
          <a:prstGeom prst="rect">
            <a:avLst/>
          </a:prstGeom>
        </p:spPr>
        <p:txBody>
          <a:bodyPr wrap="none">
            <a:spAutoFit/>
          </a:bodyPr>
          <a:lstStyle/>
          <a:p>
            <a:pPr lvl="0">
              <a:lnSpc>
                <a:spcPct val="90000"/>
              </a:lnSpc>
              <a:spcBef>
                <a:spcPct val="20000"/>
              </a:spcBef>
              <a:buClr>
                <a:srgbClr val="808080"/>
              </a:buClr>
              <a:buSzPct val="80000"/>
            </a:pPr>
            <a:r>
              <a:rPr lang="sv-SE" sz="1600" kern="0" dirty="0">
                <a:solidFill>
                  <a:srgbClr val="0000FF"/>
                </a:solidFill>
                <a:latin typeface="Verdana"/>
                <a:ea typeface="ＭＳ Ｐゴシック" pitchFamily="-112" charset="-128"/>
                <a:hlinkClick r:id="rId3">
                  <a:extLst>
                    <a:ext uri="{A12FA001-AC4F-418D-AE19-62706E023703}">
                      <ahyp:hlinkClr xmlns:ahyp="http://schemas.microsoft.com/office/drawing/2018/hyperlinkcolor" val="tx"/>
                    </a:ext>
                  </a:extLst>
                </a:hlinkClick>
              </a:rPr>
              <a:t>Link to IEEE PS-Sweden web site</a:t>
            </a:r>
            <a:endParaRPr lang="pl-PL" sz="1600" kern="0" dirty="0">
              <a:solidFill>
                <a:srgbClr val="0000FF"/>
              </a:solidFill>
              <a:latin typeface="Verdana"/>
              <a:ea typeface="ＭＳ Ｐゴシック" pitchFamily="-112"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10591800" cy="838200"/>
          </a:xfrm>
        </p:spPr>
        <p:txBody>
          <a:bodyPr/>
          <a:lstStyle/>
          <a:p>
            <a:r>
              <a:rPr lang="en-US" dirty="0">
                <a:solidFill>
                  <a:srgbClr val="005582"/>
                </a:solidFill>
              </a:rPr>
              <a:t>IEEE PS Sweden – Board meeting</a:t>
            </a:r>
            <a:br>
              <a:rPr lang="en-US" dirty="0">
                <a:solidFill>
                  <a:srgbClr val="005582"/>
                </a:solidFill>
              </a:rPr>
            </a:br>
            <a:r>
              <a:rPr lang="en-US" sz="2000" dirty="0">
                <a:solidFill>
                  <a:srgbClr val="0070C0"/>
                </a:solidFill>
              </a:rPr>
              <a:t>Sweden Chapter 10-Year Anniversary</a:t>
            </a:r>
            <a:endParaRPr lang="en-US" dirty="0"/>
          </a:p>
        </p:txBody>
      </p:sp>
      <p:sp>
        <p:nvSpPr>
          <p:cNvPr id="3" name="Content Placeholder 2"/>
          <p:cNvSpPr>
            <a:spLocks noGrp="1"/>
          </p:cNvSpPr>
          <p:nvPr>
            <p:ph idx="1"/>
          </p:nvPr>
        </p:nvSpPr>
        <p:spPr>
          <a:xfrm>
            <a:off x="761998" y="1322170"/>
            <a:ext cx="7960995" cy="4910463"/>
          </a:xfrm>
        </p:spPr>
        <p:txBody>
          <a:bodyPr>
            <a:normAutofit/>
          </a:bodyPr>
          <a:lstStyle/>
          <a:p>
            <a:pPr lvl="0">
              <a:buClr>
                <a:srgbClr val="808080"/>
              </a:buClr>
            </a:pPr>
            <a:r>
              <a:rPr lang="en-US" sz="1800" dirty="0">
                <a:solidFill>
                  <a:srgbClr val="000000"/>
                </a:solidFill>
              </a:rPr>
              <a:t>On </a:t>
            </a:r>
            <a:r>
              <a:rPr lang="en-US" sz="1800" b="1" dirty="0">
                <a:solidFill>
                  <a:srgbClr val="000000"/>
                </a:solidFill>
              </a:rPr>
              <a:t>18 December 2013 </a:t>
            </a:r>
            <a:r>
              <a:rPr lang="en-US" sz="1800" dirty="0">
                <a:solidFill>
                  <a:srgbClr val="000000"/>
                </a:solidFill>
              </a:rPr>
              <a:t>the Sweden Chapter was approved by IEEE MGA (Member and Geographic Activities)</a:t>
            </a:r>
          </a:p>
          <a:p>
            <a:pPr lvl="0">
              <a:buClr>
                <a:srgbClr val="808080"/>
              </a:buClr>
            </a:pPr>
            <a:r>
              <a:rPr lang="en-US" sz="1800" b="1" dirty="0">
                <a:solidFill>
                  <a:srgbClr val="000000"/>
                </a:solidFill>
              </a:rPr>
              <a:t>Dr. Patryk Urban </a:t>
            </a:r>
            <a:r>
              <a:rPr lang="en-US" sz="1800" dirty="0">
                <a:solidFill>
                  <a:srgbClr val="000000"/>
                </a:solidFill>
              </a:rPr>
              <a:t>was the first Chair of the Chapter</a:t>
            </a:r>
            <a:br>
              <a:rPr lang="en-US" sz="1800" dirty="0">
                <a:solidFill>
                  <a:srgbClr val="000000"/>
                </a:solidFill>
              </a:rPr>
            </a:br>
            <a:r>
              <a:rPr lang="en-US" sz="1600" dirty="0">
                <a:solidFill>
                  <a:srgbClr val="000000"/>
                </a:solidFill>
              </a:rPr>
              <a:t>(</a:t>
            </a:r>
            <a:r>
              <a:rPr lang="en-US" sz="1600" i="1" dirty="0">
                <a:solidFill>
                  <a:srgbClr val="000000"/>
                </a:solidFill>
              </a:rPr>
              <a:t>then at Ericsson Research, Sthlm, and now Associate Professor and</a:t>
            </a:r>
            <a:br>
              <a:rPr lang="en-US" sz="1600" i="1" dirty="0">
                <a:solidFill>
                  <a:srgbClr val="000000"/>
                </a:solidFill>
              </a:rPr>
            </a:br>
            <a:r>
              <a:rPr lang="en-US" sz="1600" i="1" dirty="0">
                <a:solidFill>
                  <a:srgbClr val="000000"/>
                </a:solidFill>
              </a:rPr>
              <a:t> Head of Optical Reference Network Laboratory at West Pomeranian</a:t>
            </a:r>
            <a:br>
              <a:rPr lang="en-US" sz="1600" i="1" dirty="0">
                <a:solidFill>
                  <a:srgbClr val="000000"/>
                </a:solidFill>
              </a:rPr>
            </a:br>
            <a:r>
              <a:rPr lang="en-US" sz="1600" i="1" dirty="0">
                <a:solidFill>
                  <a:srgbClr val="000000"/>
                </a:solidFill>
              </a:rPr>
              <a:t> University of Technology in Szczecin, Poland</a:t>
            </a:r>
            <a:r>
              <a:rPr lang="en-US" sz="1600" dirty="0">
                <a:solidFill>
                  <a:srgbClr val="000000"/>
                </a:solidFill>
              </a:rPr>
              <a:t>)</a:t>
            </a:r>
            <a:br>
              <a:rPr lang="en-US" sz="1600" dirty="0">
                <a:solidFill>
                  <a:srgbClr val="000000"/>
                </a:solidFill>
              </a:rPr>
            </a:br>
            <a:endParaRPr lang="en-US" sz="1800" dirty="0">
              <a:solidFill>
                <a:srgbClr val="000000"/>
              </a:solidFill>
            </a:endParaRPr>
          </a:p>
          <a:p>
            <a:pPr lvl="0">
              <a:buClr>
                <a:srgbClr val="808080"/>
              </a:buClr>
            </a:pPr>
            <a:r>
              <a:rPr lang="en-US" sz="1800" b="1" dirty="0">
                <a:solidFill>
                  <a:srgbClr val="000000"/>
                </a:solidFill>
              </a:rPr>
              <a:t>Celebration</a:t>
            </a:r>
            <a:r>
              <a:rPr lang="en-US" sz="1800" dirty="0">
                <a:solidFill>
                  <a:srgbClr val="000000"/>
                </a:solidFill>
              </a:rPr>
              <a:t> at the OptoPub in Sthlm on 14-Dec-2023</a:t>
            </a:r>
          </a:p>
          <a:p>
            <a:pPr lvl="1">
              <a:buClr>
                <a:srgbClr val="808080"/>
              </a:buClr>
            </a:pPr>
            <a:r>
              <a:rPr lang="en-US" sz="1600" dirty="0">
                <a:solidFill>
                  <a:srgbClr val="000000"/>
                </a:solidFill>
              </a:rPr>
              <a:t>IEEE-PS-Sweden is sponsoring the mingle with food and drinks with the addition of a </a:t>
            </a:r>
            <a:r>
              <a:rPr lang="en-US" sz="1600" u="sng" dirty="0">
                <a:solidFill>
                  <a:srgbClr val="000000"/>
                </a:solidFill>
              </a:rPr>
              <a:t>celebration cake</a:t>
            </a:r>
            <a:r>
              <a:rPr lang="en-US" sz="1600" dirty="0">
                <a:solidFill>
                  <a:srgbClr val="000000"/>
                </a:solidFill>
              </a:rPr>
              <a:t> </a:t>
            </a:r>
          </a:p>
          <a:p>
            <a:pPr lvl="1">
              <a:buClr>
                <a:srgbClr val="808080"/>
              </a:buClr>
            </a:pPr>
            <a:r>
              <a:rPr lang="en-US" sz="1600" u="sng" dirty="0">
                <a:solidFill>
                  <a:srgbClr val="000000"/>
                </a:solidFill>
              </a:rPr>
              <a:t>Special invitation</a:t>
            </a:r>
            <a:r>
              <a:rPr lang="en-US" sz="1600" dirty="0">
                <a:solidFill>
                  <a:srgbClr val="000000"/>
                </a:solidFill>
              </a:rPr>
              <a:t> to present and past Chapter Board members</a:t>
            </a:r>
          </a:p>
        </p:txBody>
      </p:sp>
      <p:sp>
        <p:nvSpPr>
          <p:cNvPr id="4" name="Slide Number Placeholder 3"/>
          <p:cNvSpPr>
            <a:spLocks noGrp="1"/>
          </p:cNvSpPr>
          <p:nvPr>
            <p:ph type="sldNum" sz="quarter" idx="10"/>
          </p:nvPr>
        </p:nvSpPr>
        <p:spPr/>
        <p:txBody>
          <a:bodyPr/>
          <a:lstStyle/>
          <a:p>
            <a:pPr>
              <a:defRPr/>
            </a:pPr>
            <a:fld id="{08DA1C8E-87A3-44A2-8037-5E081C19464E}" type="slidenum">
              <a:rPr lang="en-US" smtClean="0"/>
              <a:pPr>
                <a:defRPr/>
              </a:pPr>
              <a:t>10</a:t>
            </a:fld>
            <a:endParaRPr lang="en-US" dirty="0"/>
          </a:p>
        </p:txBody>
      </p:sp>
      <p:pic>
        <p:nvPicPr>
          <p:cNvPr id="6" name="Bildobjekt 5">
            <a:extLst>
              <a:ext uri="{FF2B5EF4-FFF2-40B4-BE49-F238E27FC236}">
                <a16:creationId xmlns:a16="http://schemas.microsoft.com/office/drawing/2014/main" id="{7BA16D59-F55F-CF25-966A-7CFD7311440B}"/>
              </a:ext>
            </a:extLst>
          </p:cNvPr>
          <p:cNvPicPr>
            <a:picLocks noChangeAspect="1"/>
          </p:cNvPicPr>
          <p:nvPr/>
        </p:nvPicPr>
        <p:blipFill>
          <a:blip r:embed="rId2"/>
          <a:stretch>
            <a:fillRect/>
          </a:stretch>
        </p:blipFill>
        <p:spPr>
          <a:xfrm>
            <a:off x="8722993" y="1710595"/>
            <a:ext cx="2859407" cy="3712284"/>
          </a:xfrm>
          <a:prstGeom prst="rect">
            <a:avLst/>
          </a:prstGeom>
          <a:ln>
            <a:solidFill>
              <a:schemeClr val="bg2"/>
            </a:solidFill>
          </a:ln>
          <a:effectLst>
            <a:outerShdw blurRad="50800" dist="38100" dir="2700000" algn="tl" rotWithShape="0">
              <a:prstClr val="black">
                <a:alpha val="40000"/>
              </a:prstClr>
            </a:outerShdw>
          </a:effectLst>
        </p:spPr>
      </p:pic>
      <p:pic>
        <p:nvPicPr>
          <p:cNvPr id="8" name="Bildobjekt 7">
            <a:extLst>
              <a:ext uri="{FF2B5EF4-FFF2-40B4-BE49-F238E27FC236}">
                <a16:creationId xmlns:a16="http://schemas.microsoft.com/office/drawing/2014/main" id="{200C6EE0-62CE-3C6F-4A64-7FE91641CAB1}"/>
              </a:ext>
            </a:extLst>
          </p:cNvPr>
          <p:cNvPicPr>
            <a:picLocks noChangeAspect="1"/>
          </p:cNvPicPr>
          <p:nvPr/>
        </p:nvPicPr>
        <p:blipFill>
          <a:blip r:embed="rId3"/>
          <a:stretch>
            <a:fillRect/>
          </a:stretch>
        </p:blipFill>
        <p:spPr>
          <a:xfrm>
            <a:off x="1615045" y="4505925"/>
            <a:ext cx="5401271" cy="1924678"/>
          </a:xfrm>
          <a:prstGeom prst="rect">
            <a:avLst/>
          </a:prstGeom>
        </p:spPr>
      </p:pic>
      <p:grpSp>
        <p:nvGrpSpPr>
          <p:cNvPr id="7" name="Grupp 6">
            <a:extLst>
              <a:ext uri="{FF2B5EF4-FFF2-40B4-BE49-F238E27FC236}">
                <a16:creationId xmlns:a16="http://schemas.microsoft.com/office/drawing/2014/main" id="{B8BFED98-D913-3062-4623-4BAA274B2DE6}"/>
              </a:ext>
            </a:extLst>
          </p:cNvPr>
          <p:cNvGrpSpPr/>
          <p:nvPr/>
        </p:nvGrpSpPr>
        <p:grpSpPr>
          <a:xfrm>
            <a:off x="10705604" y="430179"/>
            <a:ext cx="1181596" cy="1113182"/>
            <a:chOff x="10705604" y="430179"/>
            <a:chExt cx="1181596" cy="1113182"/>
          </a:xfrm>
        </p:grpSpPr>
        <p:sp>
          <p:nvSpPr>
            <p:cNvPr id="9" name="Ellips 8">
              <a:extLst>
                <a:ext uri="{FF2B5EF4-FFF2-40B4-BE49-F238E27FC236}">
                  <a16:creationId xmlns:a16="http://schemas.microsoft.com/office/drawing/2014/main" id="{74ACFC6C-91F0-D84F-5DEF-8B1FB1A52773}"/>
                </a:ext>
              </a:extLst>
            </p:cNvPr>
            <p:cNvSpPr/>
            <p:nvPr/>
          </p:nvSpPr>
          <p:spPr bwMode="auto">
            <a:xfrm>
              <a:off x="10705604" y="430179"/>
              <a:ext cx="1181596" cy="1113182"/>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1600" b="1" i="0" u="none" strike="noStrike" cap="none" normalizeH="0" baseline="0" dirty="0">
                <a:ln>
                  <a:noFill/>
                </a:ln>
                <a:solidFill>
                  <a:schemeClr val="tx1"/>
                </a:solidFill>
                <a:effectLst/>
                <a:latin typeface="Arial" pitchFamily="28" charset="0"/>
                <a:ea typeface="ＭＳ Ｐゴシック" pitchFamily="28" charset="-128"/>
                <a:cs typeface="ＭＳ Ｐゴシック" pitchFamily="28" charset="-128"/>
              </a:endParaRPr>
            </a:p>
          </p:txBody>
        </p:sp>
        <p:sp>
          <p:nvSpPr>
            <p:cNvPr id="10" name="textruta 9">
              <a:extLst>
                <a:ext uri="{FF2B5EF4-FFF2-40B4-BE49-F238E27FC236}">
                  <a16:creationId xmlns:a16="http://schemas.microsoft.com/office/drawing/2014/main" id="{D2FB1BD4-1F6B-67E7-2452-83C46ED675F5}"/>
                </a:ext>
              </a:extLst>
            </p:cNvPr>
            <p:cNvSpPr txBox="1"/>
            <p:nvPr/>
          </p:nvSpPr>
          <p:spPr>
            <a:xfrm>
              <a:off x="10841201" y="637113"/>
              <a:ext cx="915636" cy="707886"/>
            </a:xfrm>
            <a:prstGeom prst="rect">
              <a:avLst/>
            </a:prstGeom>
            <a:noFill/>
          </p:spPr>
          <p:txBody>
            <a:bodyPr wrap="none" rtlCol="0">
              <a:spAutoFit/>
            </a:bodyPr>
            <a:lstStyle/>
            <a:p>
              <a:pPr algn="ctr"/>
              <a:r>
                <a:rPr lang="en-US" sz="2000" b="1" dirty="0"/>
                <a:t>Dec</a:t>
              </a:r>
              <a:br>
                <a:rPr lang="en-US" sz="2000" b="1" dirty="0"/>
              </a:br>
              <a:r>
                <a:rPr lang="en-US" sz="2000" b="1" dirty="0"/>
                <a:t>2023</a:t>
              </a:r>
            </a:p>
          </p:txBody>
        </p:sp>
      </p:grpSp>
    </p:spTree>
    <p:extLst>
      <p:ext uri="{BB962C8B-B14F-4D97-AF65-F5344CB8AC3E}">
        <p14:creationId xmlns:p14="http://schemas.microsoft.com/office/powerpoint/2010/main" val="82525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799443" cy="767576"/>
          </a:xfrm>
        </p:spPr>
        <p:txBody>
          <a:bodyPr/>
          <a:lstStyle/>
          <a:p>
            <a:r>
              <a:rPr lang="en-US" dirty="0">
                <a:solidFill>
                  <a:srgbClr val="005582"/>
                </a:solidFill>
              </a:rPr>
              <a:t>IEEE Photonics Society – Sweden Chapter</a:t>
            </a:r>
            <a:br>
              <a:rPr lang="en-US" dirty="0">
                <a:solidFill>
                  <a:srgbClr val="005582"/>
                </a:solidFill>
              </a:rPr>
            </a:br>
            <a:r>
              <a:rPr kumimoji="0" lang="en-US" sz="2000" b="1" i="0" u="none" strike="noStrike" kern="0" cap="none" spc="0" normalizeH="0" baseline="0" noProof="0" dirty="0">
                <a:ln>
                  <a:noFill/>
                </a:ln>
                <a:solidFill>
                  <a:srgbClr val="0070C0"/>
                </a:solidFill>
                <a:effectLst/>
                <a:uLnTx/>
                <a:uFillTx/>
                <a:latin typeface="Verdana"/>
                <a:ea typeface="ＭＳ Ｐゴシック" pitchFamily="-112" charset="-128"/>
              </a:rPr>
              <a:t>IEEE Best PhD Thesis Award 2023</a:t>
            </a:r>
            <a:endParaRPr lang="en-US" dirty="0"/>
          </a:p>
        </p:txBody>
      </p:sp>
      <p:sp>
        <p:nvSpPr>
          <p:cNvPr id="3" name="Content Placeholder 2"/>
          <p:cNvSpPr>
            <a:spLocks noGrp="1"/>
          </p:cNvSpPr>
          <p:nvPr>
            <p:ph idx="1"/>
          </p:nvPr>
        </p:nvSpPr>
        <p:spPr>
          <a:xfrm>
            <a:off x="304801" y="1236372"/>
            <a:ext cx="9288904" cy="5240628"/>
          </a:xfrm>
        </p:spPr>
        <p:txBody>
          <a:bodyPr>
            <a:normAutofit fontScale="92500" lnSpcReduction="20000"/>
          </a:bodyPr>
          <a:lstStyle/>
          <a:p>
            <a:pPr marL="342900" marR="0" lvl="0" indent="-342900" algn="l" defTabSz="914400" rtl="0" eaLnBrk="0" fontAlgn="base" latinLnBrk="0" hangingPunct="0">
              <a:lnSpc>
                <a:spcPct val="120000"/>
              </a:lnSpc>
              <a:spcBef>
                <a:spcPts val="600"/>
              </a:spcBef>
              <a:spcAft>
                <a:spcPct val="0"/>
              </a:spcAft>
              <a:buClr>
                <a:srgbClr val="808080"/>
              </a:buClr>
              <a:buSzPct val="80000"/>
              <a:buFont typeface="Wingdings" pitchFamily="2" charset="2"/>
              <a:buChar char="Ø"/>
              <a:tabLst/>
              <a:defRPr/>
            </a:pP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The IEEE-PS Sweden Chapter’s </a:t>
            </a:r>
            <a:r>
              <a:rPr kumimoji="0" lang="en-US" sz="1500" b="1" i="0" u="none" strike="noStrike" kern="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rPr>
              <a:t>2023 IEEE Best PhD Thesis Award </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in Optics/Photonics</a:t>
            </a: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 </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was closed for </a:t>
            </a:r>
            <a:r>
              <a:rPr kumimoji="0" lang="en-US" sz="15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nominations</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 on 30-Nov-2023. </a:t>
            </a:r>
            <a:r>
              <a:rPr kumimoji="0" lang="en-US" sz="15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Decision</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 on 13-March-2024 and </a:t>
            </a:r>
            <a:r>
              <a:rPr kumimoji="0" lang="en-US" sz="15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payout</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 on 26-March-2024.</a:t>
            </a:r>
          </a:p>
          <a:p>
            <a:pPr marL="342900" marR="0" lvl="0" indent="-342900" algn="l" defTabSz="914400" rtl="0" eaLnBrk="0" fontAlgn="base" latinLnBrk="0" hangingPunct="0">
              <a:lnSpc>
                <a:spcPct val="120000"/>
              </a:lnSpc>
              <a:spcBef>
                <a:spcPts val="600"/>
              </a:spcBef>
              <a:spcAft>
                <a:spcPct val="0"/>
              </a:spcAft>
              <a:buClr>
                <a:srgbClr val="808080"/>
              </a:buClr>
              <a:buSzPct val="80000"/>
              <a:buFont typeface="Wingdings" pitchFamily="2" charset="2"/>
              <a:buChar char="Ø"/>
              <a:tabLst/>
              <a:defRPr/>
            </a:pP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The 2023 Award amounted </a:t>
            </a: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10,000 SEK </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and a certificate. The Award was funded through the IEEE Photonics Society </a:t>
            </a: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2023 Annual Chapter Grant</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a:t>
            </a:r>
          </a:p>
          <a:p>
            <a:pPr marL="342900" marR="0" lvl="0" indent="-342900" algn="l" defTabSz="914400" rtl="0" eaLnBrk="0" fontAlgn="base" latinLnBrk="0" hangingPunct="0">
              <a:lnSpc>
                <a:spcPct val="120000"/>
              </a:lnSpc>
              <a:spcBef>
                <a:spcPts val="600"/>
              </a:spcBef>
              <a:spcAft>
                <a:spcPct val="0"/>
              </a:spcAft>
              <a:buClr>
                <a:srgbClr val="808080"/>
              </a:buClr>
              <a:buSzPct val="80000"/>
              <a:buFont typeface="Wingdings" pitchFamily="2" charset="2"/>
              <a:buChar char="Ø"/>
              <a:tabLst/>
              <a:defRPr/>
            </a:pP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The chair of the IEEE Best PhD Thesis </a:t>
            </a:r>
            <a:r>
              <a:rPr kumimoji="0" lang="en-US" sz="15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Award Committee </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was </a:t>
            </a: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Prof. Philippe Tassin</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 Chalmers</a:t>
            </a:r>
          </a:p>
          <a:p>
            <a:pPr marL="342900" marR="0" lvl="0" indent="-342900" algn="l" defTabSz="914400" rtl="0" eaLnBrk="0" fontAlgn="base" latinLnBrk="0" hangingPunct="0">
              <a:lnSpc>
                <a:spcPct val="120000"/>
              </a:lnSpc>
              <a:spcBef>
                <a:spcPts val="600"/>
              </a:spcBef>
              <a:spcAft>
                <a:spcPct val="0"/>
              </a:spcAft>
              <a:buClr>
                <a:srgbClr val="808080"/>
              </a:buClr>
              <a:buSzPct val="80000"/>
              <a:buFont typeface="Wingdings" pitchFamily="2" charset="2"/>
              <a:buChar char="Ø"/>
              <a:tabLst/>
              <a:defRPr/>
            </a:pPr>
            <a:endPar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endParaRPr>
          </a:p>
          <a:p>
            <a:pPr marL="342900" marR="0" lvl="0" indent="-342900" algn="l" defTabSz="914400" rtl="0" eaLnBrk="0" fontAlgn="base" latinLnBrk="0" hangingPunct="0">
              <a:lnSpc>
                <a:spcPct val="120000"/>
              </a:lnSpc>
              <a:spcBef>
                <a:spcPts val="600"/>
              </a:spcBef>
              <a:spcAft>
                <a:spcPct val="0"/>
              </a:spcAft>
              <a:buClr>
                <a:srgbClr val="808080"/>
              </a:buClr>
              <a:buSzPct val="80000"/>
              <a:buFont typeface="Wingdings" pitchFamily="2" charset="2"/>
              <a:buChar char="Ø"/>
              <a:tabLst/>
              <a:defRPr/>
            </a:pP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The Award has been granted to </a:t>
            </a: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Dr. Max Karlsson </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(Dept. of Physics, IFM, Div. of E &amp; P Materials, Linköping University; now at Thorlabs, Gothenburg) for his thesis entitled “</a:t>
            </a:r>
            <a:r>
              <a:rPr kumimoji="0" lang="en-US" sz="1500" b="1" i="1" u="none" strike="noStrike" kern="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rPr>
              <a:t>Dynamics in Blue Emitting Metal Halide Perovskites for Light Emitting Diodes</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 The supervisors were Prof. Feng Gao &amp; Prof. </a:t>
            </a:r>
            <a:r>
              <a:rPr kumimoji="0" lang="en-US" sz="15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rPr>
              <a:t>Tze</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 Chien Sum</a:t>
            </a:r>
          </a:p>
          <a:p>
            <a:pPr marL="342900" marR="0" lvl="0" indent="-342900" algn="l" defTabSz="914400" rtl="0" eaLnBrk="0" fontAlgn="base" latinLnBrk="0" hangingPunct="0">
              <a:lnSpc>
                <a:spcPct val="120000"/>
              </a:lnSpc>
              <a:spcBef>
                <a:spcPts val="600"/>
              </a:spcBef>
              <a:spcAft>
                <a:spcPct val="0"/>
              </a:spcAft>
              <a:buClr>
                <a:srgbClr val="808080"/>
              </a:buClr>
              <a:buSzPct val="80000"/>
              <a:buFont typeface="Wingdings" pitchFamily="2" charset="2"/>
              <a:buChar char="Ø"/>
              <a:tabLst/>
              <a:defRPr/>
            </a:pP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The Award committee’s </a:t>
            </a:r>
            <a:r>
              <a:rPr kumimoji="0" lang="en-US" sz="15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motivation</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 is: “</a:t>
            </a:r>
            <a:r>
              <a:rPr kumimoji="0" lang="en-US" sz="1500" b="0" i="1"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The Best PhD Thesis Award is this year awarded to Dr. Max Karlsson for his thesis on metal halide perovskites for LEDs emitting in the blue. This thesis explains, in a pedagogic way, the historic development and state of the art of the field, before continuing with a summary of Dr. Karlsson’s work, providing valuable insights into the fundamental mechanisms governing the optical properties of perovskites, especially related to stability issues, paving the way for advancements in the design and optimization of perovskite-based devices. Overall, the thesis demonstrates that Dr. Karlsson has an in-depth understanding of his field and is able to convey that understanding to people outside his field</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a:t>
            </a:r>
            <a:endParaRPr kumimoji="0" lang="en-US" sz="15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20000"/>
              </a:lnSpc>
              <a:spcBef>
                <a:spcPts val="600"/>
              </a:spcBef>
              <a:spcAft>
                <a:spcPct val="0"/>
              </a:spcAft>
              <a:buClr>
                <a:srgbClr val="808080"/>
              </a:buClr>
              <a:buSzPct val="80000"/>
              <a:buFont typeface="Wingdings" pitchFamily="2" charset="2"/>
              <a:buChar char="Ø"/>
              <a:tabLst/>
              <a:defRPr/>
            </a:pP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The Awards committee also hopes that this thesis can serve as a good examp­le for doctoral students</a:t>
            </a:r>
            <a:b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b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in the early stages of their own thesis writing.</a:t>
            </a:r>
          </a:p>
          <a:p>
            <a:pPr marL="342900" marR="0" lvl="0" indent="-342900" algn="l" defTabSz="914400" rtl="0" eaLnBrk="0" fontAlgn="base" latinLnBrk="0" hangingPunct="0">
              <a:lnSpc>
                <a:spcPct val="120000"/>
              </a:lnSpc>
              <a:spcBef>
                <a:spcPts val="600"/>
              </a:spcBef>
              <a:spcAft>
                <a:spcPct val="0"/>
              </a:spcAft>
              <a:buClr>
                <a:srgbClr val="808080"/>
              </a:buClr>
              <a:buSzPct val="80000"/>
              <a:buFont typeface="Wingdings" pitchFamily="2" charset="2"/>
              <a:buChar char="Ø"/>
              <a:tabLst/>
              <a:defRPr/>
            </a:pPr>
            <a:r>
              <a:rPr lang="en-US" sz="1600" dirty="0">
                <a:effectLst/>
                <a:latin typeface="Arial" panose="020B0604020202020204" pitchFamily="34" charset="0"/>
                <a:ea typeface="Times New Roman" panose="02020603050405020304" pitchFamily="18" charset="0"/>
              </a:rPr>
              <a:t>Max Karlsson has also been granted a similar award – the </a:t>
            </a:r>
            <a:r>
              <a:rPr lang="en-US" sz="1600" b="1" dirty="0" err="1">
                <a:solidFill>
                  <a:srgbClr val="0070C0"/>
                </a:solidFill>
                <a:effectLst/>
                <a:latin typeface="Arial" panose="020B0604020202020204" pitchFamily="34" charset="0"/>
                <a:ea typeface="Times New Roman" panose="02020603050405020304" pitchFamily="18" charset="0"/>
              </a:rPr>
              <a:t>Oseen</a:t>
            </a:r>
            <a:r>
              <a:rPr lang="en-US" sz="1600" b="1" dirty="0">
                <a:solidFill>
                  <a:srgbClr val="0070C0"/>
                </a:solidFill>
                <a:effectLst/>
                <a:latin typeface="Arial" panose="020B0604020202020204" pitchFamily="34" charset="0"/>
                <a:ea typeface="Times New Roman" panose="02020603050405020304" pitchFamily="18" charset="0"/>
              </a:rPr>
              <a:t> Medal 2024</a:t>
            </a:r>
            <a:r>
              <a:rPr lang="en-US" sz="1600" dirty="0">
                <a:solidFill>
                  <a:srgbClr val="0070C0"/>
                </a:solidFill>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 from the </a:t>
            </a:r>
            <a:r>
              <a:rPr lang="en-US" sz="1600" b="1" dirty="0">
                <a:effectLst/>
                <a:latin typeface="Arial" panose="020B0604020202020204" pitchFamily="34" charset="0"/>
                <a:ea typeface="Times New Roman" panose="02020603050405020304" pitchFamily="18" charset="0"/>
              </a:rPr>
              <a:t>Swedish Physical Society</a:t>
            </a:r>
            <a:r>
              <a:rPr lang="en-US" sz="1600" dirty="0">
                <a:effectLst/>
                <a:latin typeface="Arial" panose="020B0604020202020204" pitchFamily="34" charset="0"/>
                <a:ea typeface="Times New Roman" panose="02020603050405020304" pitchFamily="18" charset="0"/>
              </a:rPr>
              <a:t>. The prize consists of a medal, diploma, and a cash award of </a:t>
            </a:r>
            <a:r>
              <a:rPr lang="en-US" sz="1600" b="1" dirty="0">
                <a:effectLst/>
                <a:latin typeface="Arial" panose="020B0604020202020204" pitchFamily="34" charset="0"/>
                <a:ea typeface="Times New Roman" panose="02020603050405020304" pitchFamily="18" charset="0"/>
              </a:rPr>
              <a:t>100,000 SEK</a:t>
            </a:r>
            <a:r>
              <a:rPr lang="en-US" sz="1600" dirty="0">
                <a:effectLst/>
                <a:latin typeface="Arial" panose="020B0604020202020204" pitchFamily="34" charset="0"/>
                <a:ea typeface="Times New Roman" panose="02020603050405020304" pitchFamily="18" charset="0"/>
              </a:rPr>
              <a:t>.</a:t>
            </a:r>
            <a:endPar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pic>
        <p:nvPicPr>
          <p:cNvPr id="5" name="Bildobjekt 4">
            <a:extLst>
              <a:ext uri="{FF2B5EF4-FFF2-40B4-BE49-F238E27FC236}">
                <a16:creationId xmlns:a16="http://schemas.microsoft.com/office/drawing/2014/main" id="{9185ADCB-15F6-7D63-7298-3802406DF398}"/>
              </a:ext>
            </a:extLst>
          </p:cNvPr>
          <p:cNvPicPr>
            <a:picLocks noChangeAspect="1"/>
          </p:cNvPicPr>
          <p:nvPr/>
        </p:nvPicPr>
        <p:blipFill>
          <a:blip r:embed="rId2"/>
          <a:stretch>
            <a:fillRect/>
          </a:stretch>
        </p:blipFill>
        <p:spPr>
          <a:xfrm>
            <a:off x="9707262" y="4049360"/>
            <a:ext cx="2095500" cy="1450731"/>
          </a:xfrm>
          <a:prstGeom prst="rect">
            <a:avLst/>
          </a:prstGeom>
          <a:ln>
            <a:solidFill>
              <a:schemeClr val="tx1"/>
            </a:solidFill>
          </a:ln>
          <a:effectLst>
            <a:outerShdw blurRad="63500" dist="63500" dir="2700000" algn="tl" rotWithShape="0">
              <a:prstClr val="black">
                <a:alpha val="40000"/>
              </a:prstClr>
            </a:outerShdw>
          </a:effectLst>
        </p:spPr>
      </p:pic>
      <p:pic>
        <p:nvPicPr>
          <p:cNvPr id="6" name="Bildobjekt 5">
            <a:extLst>
              <a:ext uri="{FF2B5EF4-FFF2-40B4-BE49-F238E27FC236}">
                <a16:creationId xmlns:a16="http://schemas.microsoft.com/office/drawing/2014/main" id="{DAADAF18-6B10-6F98-4EFA-A858870D9BD0}"/>
              </a:ext>
            </a:extLst>
          </p:cNvPr>
          <p:cNvPicPr>
            <a:picLocks noChangeAspect="1"/>
          </p:cNvPicPr>
          <p:nvPr/>
        </p:nvPicPr>
        <p:blipFill>
          <a:blip r:embed="rId3"/>
          <a:stretch>
            <a:fillRect/>
          </a:stretch>
        </p:blipFill>
        <p:spPr>
          <a:xfrm>
            <a:off x="9707263" y="1395359"/>
            <a:ext cx="2095500" cy="2289832"/>
          </a:xfrm>
          <a:prstGeom prst="rect">
            <a:avLst/>
          </a:prstGeom>
        </p:spPr>
      </p:pic>
      <p:grpSp>
        <p:nvGrpSpPr>
          <p:cNvPr id="9" name="Grupp 8">
            <a:extLst>
              <a:ext uri="{FF2B5EF4-FFF2-40B4-BE49-F238E27FC236}">
                <a16:creationId xmlns:a16="http://schemas.microsoft.com/office/drawing/2014/main" id="{A284502B-3D83-D66F-B476-2B8C392FD6A0}"/>
              </a:ext>
            </a:extLst>
          </p:cNvPr>
          <p:cNvGrpSpPr/>
          <p:nvPr/>
        </p:nvGrpSpPr>
        <p:grpSpPr>
          <a:xfrm>
            <a:off x="10705604" y="430179"/>
            <a:ext cx="1181596" cy="1113182"/>
            <a:chOff x="10705604" y="430179"/>
            <a:chExt cx="1181596" cy="1113182"/>
          </a:xfrm>
        </p:grpSpPr>
        <p:sp>
          <p:nvSpPr>
            <p:cNvPr id="7" name="Ellips 6">
              <a:extLst>
                <a:ext uri="{FF2B5EF4-FFF2-40B4-BE49-F238E27FC236}">
                  <a16:creationId xmlns:a16="http://schemas.microsoft.com/office/drawing/2014/main" id="{84131F12-63DF-1202-3673-B43486DF552F}"/>
                </a:ext>
              </a:extLst>
            </p:cNvPr>
            <p:cNvSpPr/>
            <p:nvPr/>
          </p:nvSpPr>
          <p:spPr bwMode="auto">
            <a:xfrm>
              <a:off x="10705604" y="430179"/>
              <a:ext cx="1181596" cy="1113182"/>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1600" b="1" i="0" u="none" strike="noStrike" cap="none" normalizeH="0" baseline="0" dirty="0">
                <a:ln>
                  <a:noFill/>
                </a:ln>
                <a:solidFill>
                  <a:schemeClr val="tx1"/>
                </a:solidFill>
                <a:effectLst/>
                <a:latin typeface="Arial" pitchFamily="28" charset="0"/>
                <a:ea typeface="ＭＳ Ｐゴシック" pitchFamily="28" charset="-128"/>
                <a:cs typeface="ＭＳ Ｐゴシック" pitchFamily="28" charset="-128"/>
              </a:endParaRPr>
            </a:p>
          </p:txBody>
        </p:sp>
        <p:sp>
          <p:nvSpPr>
            <p:cNvPr id="8" name="textruta 7">
              <a:extLst>
                <a:ext uri="{FF2B5EF4-FFF2-40B4-BE49-F238E27FC236}">
                  <a16:creationId xmlns:a16="http://schemas.microsoft.com/office/drawing/2014/main" id="{6A10F820-9EDE-D9EB-7E31-B28C2DB0ADA8}"/>
                </a:ext>
              </a:extLst>
            </p:cNvPr>
            <p:cNvSpPr txBox="1"/>
            <p:nvPr/>
          </p:nvSpPr>
          <p:spPr>
            <a:xfrm>
              <a:off x="10768264" y="637113"/>
              <a:ext cx="1061509" cy="707886"/>
            </a:xfrm>
            <a:prstGeom prst="rect">
              <a:avLst/>
            </a:prstGeom>
            <a:noFill/>
          </p:spPr>
          <p:txBody>
            <a:bodyPr wrap="none" rtlCol="0">
              <a:spAutoFit/>
            </a:bodyPr>
            <a:lstStyle/>
            <a:p>
              <a:pPr algn="ctr"/>
              <a:r>
                <a:rPr lang="en-US" sz="2000" b="1" dirty="0"/>
                <a:t>March</a:t>
              </a:r>
              <a:br>
                <a:rPr lang="en-US" sz="2000" b="1" dirty="0"/>
              </a:br>
              <a:r>
                <a:rPr lang="en-US" sz="2000" b="1" dirty="0"/>
                <a:t>2024</a:t>
              </a:r>
            </a:p>
          </p:txBody>
        </p:sp>
      </p:grpSp>
    </p:spTree>
    <p:extLst>
      <p:ext uri="{BB962C8B-B14F-4D97-AF65-F5344CB8AC3E}">
        <p14:creationId xmlns:p14="http://schemas.microsoft.com/office/powerpoint/2010/main" val="282484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8DA1C8E-87A3-44A2-8037-5E081C19464E}" type="slidenum">
              <a:rPr lang="en-US" smtClean="0"/>
              <a:pPr>
                <a:defRPr/>
              </a:pPr>
              <a:t>12</a:t>
            </a:fld>
            <a:endParaRPr lang="en-US" dirty="0"/>
          </a:p>
        </p:txBody>
      </p:sp>
      <p:sp>
        <p:nvSpPr>
          <p:cNvPr id="5" name="Title 1">
            <a:extLst>
              <a:ext uri="{FF2B5EF4-FFF2-40B4-BE49-F238E27FC236}">
                <a16:creationId xmlns:a16="http://schemas.microsoft.com/office/drawing/2014/main" id="{E67CAE8B-88B4-4856-A330-376B70596064}"/>
              </a:ext>
            </a:extLst>
          </p:cNvPr>
          <p:cNvSpPr>
            <a:spLocks noGrp="1"/>
          </p:cNvSpPr>
          <p:nvPr>
            <p:ph type="title"/>
          </p:nvPr>
        </p:nvSpPr>
        <p:spPr>
          <a:xfrm>
            <a:off x="306000" y="381000"/>
            <a:ext cx="10591800" cy="838200"/>
          </a:xfrm>
        </p:spPr>
        <p:txBody>
          <a:bodyPr/>
          <a:lstStyle/>
          <a:p>
            <a: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t>IEEE Photonics Society – Sweden Chapter</a:t>
            </a:r>
            <a:br>
              <a:rPr lang="en-US" dirty="0">
                <a:solidFill>
                  <a:srgbClr val="005582"/>
                </a:solidFill>
              </a:rPr>
            </a:br>
            <a:r>
              <a:rPr lang="en-US" sz="2000" dirty="0">
                <a:solidFill>
                  <a:srgbClr val="0070C0"/>
                </a:solidFill>
              </a:rPr>
              <a:t>Optics &amp; Photonics in Sweden (OPS-2024)</a:t>
            </a:r>
            <a:endParaRPr lang="en-US" dirty="0"/>
          </a:p>
        </p:txBody>
      </p:sp>
      <p:pic>
        <p:nvPicPr>
          <p:cNvPr id="7" name="Bildobjekt 6">
            <a:extLst>
              <a:ext uri="{FF2B5EF4-FFF2-40B4-BE49-F238E27FC236}">
                <a16:creationId xmlns:a16="http://schemas.microsoft.com/office/drawing/2014/main" id="{FB41B1E0-B622-4FA3-B8CE-550EE1E673D2}"/>
              </a:ext>
            </a:extLst>
          </p:cNvPr>
          <p:cNvPicPr>
            <a:picLocks noChangeAspect="1"/>
          </p:cNvPicPr>
          <p:nvPr/>
        </p:nvPicPr>
        <p:blipFill>
          <a:blip r:embed="rId2"/>
          <a:stretch>
            <a:fillRect/>
          </a:stretch>
        </p:blipFill>
        <p:spPr>
          <a:xfrm>
            <a:off x="7120038" y="4692052"/>
            <a:ext cx="2355985" cy="1685302"/>
          </a:xfrm>
          <a:prstGeom prst="rect">
            <a:avLst/>
          </a:prstGeom>
        </p:spPr>
      </p:pic>
      <p:sp>
        <p:nvSpPr>
          <p:cNvPr id="8" name="Platshållare för innehåll 7">
            <a:extLst>
              <a:ext uri="{FF2B5EF4-FFF2-40B4-BE49-F238E27FC236}">
                <a16:creationId xmlns:a16="http://schemas.microsoft.com/office/drawing/2014/main" id="{90032654-3CB3-4221-82FC-306B2140D4E3}"/>
              </a:ext>
            </a:extLst>
          </p:cNvPr>
          <p:cNvSpPr>
            <a:spLocks noGrp="1"/>
          </p:cNvSpPr>
          <p:nvPr>
            <p:ph idx="1"/>
          </p:nvPr>
        </p:nvSpPr>
        <p:spPr>
          <a:xfrm>
            <a:off x="306000" y="1262859"/>
            <a:ext cx="6758846" cy="5245125"/>
          </a:xfrm>
        </p:spPr>
        <p:txBody>
          <a:bodyPr>
            <a:normAutofit fontScale="92500" lnSpcReduction="20000"/>
          </a:bodyPr>
          <a:lstStyle/>
          <a:p>
            <a:pPr>
              <a:lnSpc>
                <a:spcPct val="120000"/>
              </a:lnSpc>
              <a:spcBef>
                <a:spcPts val="0"/>
              </a:spcBef>
            </a:pPr>
            <a:r>
              <a:rPr lang="en-US" sz="1600" b="1" dirty="0">
                <a:solidFill>
                  <a:srgbClr val="0070C0"/>
                </a:solidFill>
              </a:rPr>
              <a:t>Optics &amp; Photonics in Sweden </a:t>
            </a:r>
            <a:r>
              <a:rPr lang="en-US" sz="1600" dirty="0"/>
              <a:t>(</a:t>
            </a:r>
            <a:r>
              <a:rPr lang="en-US" sz="1600" dirty="0">
                <a:solidFill>
                  <a:srgbClr val="0070C0"/>
                </a:solidFill>
              </a:rPr>
              <a:t>OPS-2024</a:t>
            </a:r>
            <a:r>
              <a:rPr lang="en-US" sz="1600" dirty="0"/>
              <a:t>)</a:t>
            </a:r>
          </a:p>
          <a:p>
            <a:pPr>
              <a:lnSpc>
                <a:spcPct val="120000"/>
              </a:lnSpc>
              <a:spcBef>
                <a:spcPts val="0"/>
              </a:spcBef>
            </a:pPr>
            <a:r>
              <a:rPr lang="en-US" sz="1600" u="sng" dirty="0"/>
              <a:t>Dates</a:t>
            </a:r>
            <a:r>
              <a:rPr lang="en-US" sz="1600" dirty="0"/>
              <a:t>: </a:t>
            </a:r>
            <a:r>
              <a:rPr lang="en-US" sz="1600" dirty="0">
                <a:solidFill>
                  <a:srgbClr val="0000FF"/>
                </a:solidFill>
              </a:rPr>
              <a:t>5-8 November 2024</a:t>
            </a:r>
            <a:endParaRPr lang="en-US" sz="1600" dirty="0"/>
          </a:p>
          <a:p>
            <a:pPr>
              <a:lnSpc>
                <a:spcPct val="120000"/>
              </a:lnSpc>
              <a:spcBef>
                <a:spcPts val="0"/>
              </a:spcBef>
            </a:pPr>
            <a:r>
              <a:rPr lang="en-US" sz="1600" u="sng" dirty="0"/>
              <a:t>Venue</a:t>
            </a:r>
            <a:r>
              <a:rPr lang="en-US" sz="1600" dirty="0"/>
              <a:t>: Chalmers Lindholmen, Gothenburg, Sweden</a:t>
            </a:r>
          </a:p>
          <a:p>
            <a:pPr>
              <a:lnSpc>
                <a:spcPct val="120000"/>
              </a:lnSpc>
              <a:spcBef>
                <a:spcPts val="0"/>
              </a:spcBef>
            </a:pPr>
            <a:r>
              <a:rPr lang="en-US" sz="1600" u="sng" dirty="0"/>
              <a:t>Organizers</a:t>
            </a:r>
            <a:r>
              <a:rPr lang="en-US" sz="1600" dirty="0"/>
              <a:t>: PhotonicSweden and Chalmers</a:t>
            </a:r>
          </a:p>
          <a:p>
            <a:pPr>
              <a:lnSpc>
                <a:spcPct val="120000"/>
              </a:lnSpc>
              <a:spcBef>
                <a:spcPts val="0"/>
              </a:spcBef>
            </a:pPr>
            <a:r>
              <a:rPr lang="en-US" sz="1600" u="sng" dirty="0"/>
              <a:t>General Chairs</a:t>
            </a:r>
            <a:r>
              <a:rPr lang="en-US" sz="1600" dirty="0"/>
              <a:t>:</a:t>
            </a:r>
            <a:br>
              <a:rPr lang="en-US" sz="1600" dirty="0"/>
            </a:br>
            <a:r>
              <a:rPr lang="en-US" sz="1600" dirty="0"/>
              <a:t>Peter Andrekson, Victor Torres Company, and Magnus Karlsson</a:t>
            </a:r>
          </a:p>
          <a:p>
            <a:pPr>
              <a:lnSpc>
                <a:spcPct val="120000"/>
              </a:lnSpc>
              <a:spcBef>
                <a:spcPts val="0"/>
              </a:spcBef>
            </a:pPr>
            <a:r>
              <a:rPr lang="en-US" sz="1600" dirty="0"/>
              <a:t>Around </a:t>
            </a:r>
            <a:r>
              <a:rPr lang="en-US" sz="1600" b="1" dirty="0"/>
              <a:t>200 participants</a:t>
            </a:r>
            <a:r>
              <a:rPr lang="en-US" sz="1600" dirty="0"/>
              <a:t> expected; focus is on networking</a:t>
            </a:r>
          </a:p>
          <a:p>
            <a:pPr>
              <a:lnSpc>
                <a:spcPct val="120000"/>
              </a:lnSpc>
              <a:spcBef>
                <a:spcPts val="0"/>
              </a:spcBef>
            </a:pPr>
            <a:endParaRPr lang="en-US" sz="1600" dirty="0"/>
          </a:p>
          <a:p>
            <a:pPr>
              <a:lnSpc>
                <a:spcPct val="120000"/>
              </a:lnSpc>
              <a:spcBef>
                <a:spcPts val="0"/>
              </a:spcBef>
            </a:pPr>
            <a:r>
              <a:rPr lang="en-US" sz="1600" dirty="0"/>
              <a:t>Since 2016 the IEEE-PS Sweden Chapter has sponsored the </a:t>
            </a:r>
            <a:r>
              <a:rPr lang="en-US" sz="1600" b="1" dirty="0">
                <a:solidFill>
                  <a:srgbClr val="0070C0"/>
                </a:solidFill>
              </a:rPr>
              <a:t>Best Poster Awards </a:t>
            </a:r>
            <a:r>
              <a:rPr lang="en-US" sz="1600" dirty="0"/>
              <a:t>[5,000 SEK]</a:t>
            </a:r>
          </a:p>
          <a:p>
            <a:pPr marL="540000" lvl="1" indent="-180000">
              <a:lnSpc>
                <a:spcPct val="120000"/>
              </a:lnSpc>
              <a:spcBef>
                <a:spcPts val="0"/>
              </a:spcBef>
            </a:pPr>
            <a:r>
              <a:rPr lang="en-US" sz="1400" dirty="0"/>
              <a:t>1x Best Poster Award (3,000 SEK) and</a:t>
            </a:r>
            <a:br>
              <a:rPr lang="en-US" sz="1400" dirty="0"/>
            </a:br>
            <a:r>
              <a:rPr lang="en-US" sz="1400" dirty="0"/>
              <a:t>2x Best Poster Distinctions (1,000 SEK each)</a:t>
            </a:r>
          </a:p>
          <a:p>
            <a:pPr marL="540000" lvl="1" indent="-180000">
              <a:lnSpc>
                <a:spcPct val="120000"/>
              </a:lnSpc>
              <a:spcBef>
                <a:spcPts val="0"/>
              </a:spcBef>
            </a:pPr>
            <a:r>
              <a:rPr lang="en-US" sz="1400" dirty="0"/>
              <a:t>This year only students and post-docs are eligible for the Award</a:t>
            </a:r>
          </a:p>
          <a:p>
            <a:pPr marL="540000" lvl="1" indent="-180000">
              <a:lnSpc>
                <a:spcPct val="120000"/>
              </a:lnSpc>
              <a:spcBef>
                <a:spcPts val="0"/>
              </a:spcBef>
            </a:pPr>
            <a:r>
              <a:rPr lang="en-US" sz="1400" dirty="0"/>
              <a:t>Also this year, a 1-year IEEE Student membership will be added</a:t>
            </a:r>
            <a:br>
              <a:rPr lang="en-US" sz="1400" dirty="0"/>
            </a:br>
            <a:r>
              <a:rPr lang="en-US" sz="1400" dirty="0"/>
              <a:t>for the Awardees being students</a:t>
            </a:r>
          </a:p>
          <a:p>
            <a:pPr marL="540000" lvl="1" indent="-180000">
              <a:lnSpc>
                <a:spcPct val="120000"/>
              </a:lnSpc>
              <a:spcBef>
                <a:spcPts val="0"/>
              </a:spcBef>
            </a:pPr>
            <a:r>
              <a:rPr lang="en-US" sz="1400" dirty="0">
                <a:solidFill>
                  <a:srgbClr val="0070C0"/>
                </a:solidFill>
              </a:rPr>
              <a:t>This year funded through the IEEE Photonics Society 2024 Annual Chapter Grant </a:t>
            </a:r>
            <a:r>
              <a:rPr lang="en-US" sz="1400" dirty="0"/>
              <a:t>[$500 USD]</a:t>
            </a:r>
          </a:p>
          <a:p>
            <a:pPr marL="540000" lvl="1" indent="-180000">
              <a:lnSpc>
                <a:spcPct val="120000"/>
              </a:lnSpc>
              <a:spcBef>
                <a:spcPts val="0"/>
              </a:spcBef>
            </a:pPr>
            <a:r>
              <a:rPr lang="en-US" sz="1400" dirty="0"/>
              <a:t>Was </a:t>
            </a:r>
            <a:r>
              <a:rPr lang="en-US" sz="1400" u="sng" dirty="0"/>
              <a:t>announced</a:t>
            </a:r>
            <a:r>
              <a:rPr lang="en-US" sz="1400" dirty="0"/>
              <a:t> on (1) OPS-2023 web site, (2) the IEEE-Sweden web site, (3) IEEE vTools-Events, and (4) in IEEE-PS-Sweden Newsletter</a:t>
            </a:r>
          </a:p>
          <a:p>
            <a:pPr marL="540000" lvl="1" indent="-180000">
              <a:lnSpc>
                <a:spcPct val="120000"/>
              </a:lnSpc>
              <a:spcBef>
                <a:spcPts val="0"/>
              </a:spcBef>
            </a:pPr>
            <a:r>
              <a:rPr lang="en-US" sz="1400" u="sng" dirty="0"/>
              <a:t>Award Committee</a:t>
            </a:r>
            <a:r>
              <a:rPr lang="en-US" sz="1400" dirty="0"/>
              <a:t>:</a:t>
            </a:r>
            <a:br>
              <a:rPr lang="en-US" sz="1400" dirty="0"/>
            </a:br>
            <a:r>
              <a:rPr lang="en-US" sz="1400" dirty="0"/>
              <a:t>Chair:       </a:t>
            </a:r>
            <a:r>
              <a:rPr lang="en-US" sz="1400" b="1" dirty="0"/>
              <a:t>Dr. Rui Lin (</a:t>
            </a:r>
            <a:r>
              <a:rPr lang="en-US" sz="1400" dirty="0"/>
              <a:t>IEEE/Chalmers)</a:t>
            </a:r>
            <a:br>
              <a:rPr lang="en-US" sz="1400" dirty="0"/>
            </a:br>
            <a:r>
              <a:rPr lang="en-US" sz="1400" dirty="0"/>
              <a:t>Members:  </a:t>
            </a:r>
            <a:r>
              <a:rPr lang="en-US" sz="1400" b="1" dirty="0"/>
              <a:t>Prof. Philippe Tassin </a:t>
            </a:r>
            <a:r>
              <a:rPr lang="en-US" sz="1400" dirty="0"/>
              <a:t>(IEEE/Chalmers)</a:t>
            </a:r>
            <a:br>
              <a:rPr lang="en-US" sz="1400" dirty="0"/>
            </a:br>
            <a:r>
              <a:rPr lang="en-US" sz="1400" dirty="0"/>
              <a:t>                </a:t>
            </a:r>
            <a:r>
              <a:rPr lang="en-US" sz="1400" b="1" dirty="0"/>
              <a:t>Dr. Lilei Ye </a:t>
            </a:r>
            <a:r>
              <a:rPr lang="en-US" sz="1400" dirty="0"/>
              <a:t>(Chalmers Industriteknik)</a:t>
            </a:r>
            <a:endParaRPr lang="en-US" sz="1600" dirty="0"/>
          </a:p>
          <a:p>
            <a:pPr>
              <a:lnSpc>
                <a:spcPct val="110000"/>
              </a:lnSpc>
              <a:spcBef>
                <a:spcPts val="0"/>
              </a:spcBef>
            </a:pPr>
            <a:endParaRPr lang="en-US" sz="1600" dirty="0"/>
          </a:p>
        </p:txBody>
      </p:sp>
      <p:pic>
        <p:nvPicPr>
          <p:cNvPr id="3" name="Bildobjekt 2">
            <a:extLst>
              <a:ext uri="{FF2B5EF4-FFF2-40B4-BE49-F238E27FC236}">
                <a16:creationId xmlns:a16="http://schemas.microsoft.com/office/drawing/2014/main" id="{BBD73FD7-1CC7-4EBB-3575-D8EDA39D9D1C}"/>
              </a:ext>
            </a:extLst>
          </p:cNvPr>
          <p:cNvPicPr>
            <a:picLocks noChangeAspect="1"/>
          </p:cNvPicPr>
          <p:nvPr/>
        </p:nvPicPr>
        <p:blipFill>
          <a:blip r:embed="rId3"/>
          <a:stretch>
            <a:fillRect/>
          </a:stretch>
        </p:blipFill>
        <p:spPr>
          <a:xfrm>
            <a:off x="6947064" y="1262859"/>
            <a:ext cx="4938935" cy="2505824"/>
          </a:xfrm>
          <a:prstGeom prst="rect">
            <a:avLst/>
          </a:prstGeom>
        </p:spPr>
      </p:pic>
      <p:pic>
        <p:nvPicPr>
          <p:cNvPr id="10" name="Bildobjekt 9">
            <a:extLst>
              <a:ext uri="{FF2B5EF4-FFF2-40B4-BE49-F238E27FC236}">
                <a16:creationId xmlns:a16="http://schemas.microsoft.com/office/drawing/2014/main" id="{C1FE3257-436A-A382-6768-7CC02986D708}"/>
              </a:ext>
            </a:extLst>
          </p:cNvPr>
          <p:cNvPicPr>
            <a:picLocks noChangeAspect="1"/>
          </p:cNvPicPr>
          <p:nvPr/>
        </p:nvPicPr>
        <p:blipFill>
          <a:blip r:embed="rId4"/>
          <a:stretch>
            <a:fillRect/>
          </a:stretch>
        </p:blipFill>
        <p:spPr>
          <a:xfrm>
            <a:off x="6947064" y="3893847"/>
            <a:ext cx="4909928" cy="484698"/>
          </a:xfrm>
          <a:prstGeom prst="rect">
            <a:avLst/>
          </a:prstGeom>
        </p:spPr>
      </p:pic>
      <p:grpSp>
        <p:nvGrpSpPr>
          <p:cNvPr id="2" name="Grupp 1">
            <a:extLst>
              <a:ext uri="{FF2B5EF4-FFF2-40B4-BE49-F238E27FC236}">
                <a16:creationId xmlns:a16="http://schemas.microsoft.com/office/drawing/2014/main" id="{BF445392-95BB-5838-7577-A201B7357C2A}"/>
              </a:ext>
            </a:extLst>
          </p:cNvPr>
          <p:cNvGrpSpPr/>
          <p:nvPr/>
        </p:nvGrpSpPr>
        <p:grpSpPr>
          <a:xfrm>
            <a:off x="10705604" y="430179"/>
            <a:ext cx="1181596" cy="1113182"/>
            <a:chOff x="10705604" y="430179"/>
            <a:chExt cx="1181596" cy="1113182"/>
          </a:xfrm>
        </p:grpSpPr>
        <p:sp>
          <p:nvSpPr>
            <p:cNvPr id="6" name="Ellips 5">
              <a:extLst>
                <a:ext uri="{FF2B5EF4-FFF2-40B4-BE49-F238E27FC236}">
                  <a16:creationId xmlns:a16="http://schemas.microsoft.com/office/drawing/2014/main" id="{6DE6D9F9-B276-5256-D328-A73ACE774CB0}"/>
                </a:ext>
              </a:extLst>
            </p:cNvPr>
            <p:cNvSpPr/>
            <p:nvPr/>
          </p:nvSpPr>
          <p:spPr bwMode="auto">
            <a:xfrm>
              <a:off x="10705604" y="430179"/>
              <a:ext cx="1181596" cy="1113182"/>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1600" b="1" i="0" u="none" strike="noStrike" cap="none" normalizeH="0" baseline="0" dirty="0">
                <a:ln>
                  <a:noFill/>
                </a:ln>
                <a:solidFill>
                  <a:schemeClr val="tx1"/>
                </a:solidFill>
                <a:effectLst/>
                <a:latin typeface="Arial" pitchFamily="28" charset="0"/>
                <a:ea typeface="ＭＳ Ｐゴシック" pitchFamily="28" charset="-128"/>
                <a:cs typeface="ＭＳ Ｐゴシック" pitchFamily="28" charset="-128"/>
              </a:endParaRPr>
            </a:p>
          </p:txBody>
        </p:sp>
        <p:sp>
          <p:nvSpPr>
            <p:cNvPr id="9" name="textruta 8">
              <a:extLst>
                <a:ext uri="{FF2B5EF4-FFF2-40B4-BE49-F238E27FC236}">
                  <a16:creationId xmlns:a16="http://schemas.microsoft.com/office/drawing/2014/main" id="{2397C253-34A9-D36F-09DF-E20362B223E2}"/>
                </a:ext>
              </a:extLst>
            </p:cNvPr>
            <p:cNvSpPr txBox="1"/>
            <p:nvPr/>
          </p:nvSpPr>
          <p:spPr>
            <a:xfrm>
              <a:off x="10841201" y="637113"/>
              <a:ext cx="915635" cy="707886"/>
            </a:xfrm>
            <a:prstGeom prst="rect">
              <a:avLst/>
            </a:prstGeom>
            <a:noFill/>
          </p:spPr>
          <p:txBody>
            <a:bodyPr wrap="none" rtlCol="0">
              <a:spAutoFit/>
            </a:bodyPr>
            <a:lstStyle/>
            <a:p>
              <a:pPr algn="ctr"/>
              <a:r>
                <a:rPr lang="en-US" sz="2000" b="1" dirty="0"/>
                <a:t>Nov</a:t>
              </a:r>
              <a:br>
                <a:rPr lang="en-US" sz="2000" b="1" dirty="0"/>
              </a:br>
              <a:r>
                <a:rPr lang="en-US" sz="2000" b="1" dirty="0"/>
                <a:t>2024</a:t>
              </a:r>
            </a:p>
          </p:txBody>
        </p:sp>
      </p:grpSp>
    </p:spTree>
    <p:extLst>
      <p:ext uri="{BB962C8B-B14F-4D97-AF65-F5344CB8AC3E}">
        <p14:creationId xmlns:p14="http://schemas.microsoft.com/office/powerpoint/2010/main" val="306003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98" y="1295398"/>
            <a:ext cx="9411933" cy="4988670"/>
          </a:xfrm>
        </p:spPr>
        <p:txBody>
          <a:bodyPr>
            <a:normAutofit lnSpcReduction="10000"/>
          </a:bodyPr>
          <a:lstStyle/>
          <a:p>
            <a:pPr>
              <a:spcBef>
                <a:spcPts val="600"/>
              </a:spcBef>
            </a:pPr>
            <a:r>
              <a:rPr lang="en-US" dirty="0">
                <a:solidFill>
                  <a:srgbClr val="000000"/>
                </a:solidFill>
              </a:rPr>
              <a:t>The intention is to increase the number of students being</a:t>
            </a:r>
            <a:br>
              <a:rPr lang="en-US" dirty="0">
                <a:solidFill>
                  <a:srgbClr val="000000"/>
                </a:solidFill>
              </a:rPr>
            </a:br>
            <a:r>
              <a:rPr lang="en-US" dirty="0">
                <a:solidFill>
                  <a:srgbClr val="000000"/>
                </a:solidFill>
              </a:rPr>
              <a:t>members of our Society with the hope that they will stay as</a:t>
            </a:r>
            <a:br>
              <a:rPr lang="en-US" dirty="0">
                <a:solidFill>
                  <a:srgbClr val="000000"/>
                </a:solidFill>
              </a:rPr>
            </a:br>
            <a:r>
              <a:rPr lang="en-US" dirty="0">
                <a:solidFill>
                  <a:srgbClr val="000000"/>
                </a:solidFill>
              </a:rPr>
              <a:t>regular members when they enter their professional career</a:t>
            </a:r>
          </a:p>
          <a:p>
            <a:pPr>
              <a:spcBef>
                <a:spcPts val="600"/>
              </a:spcBef>
            </a:pPr>
            <a:r>
              <a:rPr lang="en-US" dirty="0">
                <a:solidFill>
                  <a:srgbClr val="000000"/>
                </a:solidFill>
              </a:rPr>
              <a:t>The sponsoring of a </a:t>
            </a:r>
            <a:r>
              <a:rPr lang="en-US" b="1" dirty="0">
                <a:solidFill>
                  <a:srgbClr val="0070C0"/>
                </a:solidFill>
              </a:rPr>
              <a:t>1-year IEEE student membership fee</a:t>
            </a:r>
            <a:br>
              <a:rPr lang="en-US" b="1" dirty="0">
                <a:solidFill>
                  <a:srgbClr val="0070C0"/>
                </a:solidFill>
              </a:rPr>
            </a:br>
            <a:r>
              <a:rPr lang="en-US" dirty="0">
                <a:solidFill>
                  <a:srgbClr val="000000"/>
                </a:solidFill>
              </a:rPr>
              <a:t>will be used, </a:t>
            </a:r>
            <a:r>
              <a:rPr lang="en-US" i="1" dirty="0">
                <a:solidFill>
                  <a:srgbClr val="000000"/>
                </a:solidFill>
              </a:rPr>
              <a:t>e.g</a:t>
            </a:r>
            <a:r>
              <a:rPr lang="en-US" dirty="0">
                <a:solidFill>
                  <a:srgbClr val="000000"/>
                </a:solidFill>
              </a:rPr>
              <a:t>., as an add-on to our Best Paper/Poster</a:t>
            </a:r>
            <a:br>
              <a:rPr lang="en-US" dirty="0">
                <a:solidFill>
                  <a:srgbClr val="000000"/>
                </a:solidFill>
              </a:rPr>
            </a:br>
            <a:r>
              <a:rPr lang="en-US" dirty="0">
                <a:solidFill>
                  <a:srgbClr val="000000"/>
                </a:solidFill>
              </a:rPr>
              <a:t>Awards</a:t>
            </a:r>
          </a:p>
          <a:p>
            <a:pPr>
              <a:spcBef>
                <a:spcPts val="600"/>
              </a:spcBef>
            </a:pPr>
            <a:r>
              <a:rPr lang="en-US" b="1" dirty="0">
                <a:solidFill>
                  <a:srgbClr val="000000"/>
                </a:solidFill>
              </a:rPr>
              <a:t>Some restrictions</a:t>
            </a:r>
            <a:r>
              <a:rPr lang="en-US" dirty="0">
                <a:solidFill>
                  <a:srgbClr val="000000"/>
                </a:solidFill>
              </a:rPr>
              <a:t>:</a:t>
            </a:r>
          </a:p>
          <a:p>
            <a:pPr lvl="1">
              <a:spcBef>
                <a:spcPts val="600"/>
              </a:spcBef>
            </a:pPr>
            <a:r>
              <a:rPr lang="en-US" dirty="0">
                <a:solidFill>
                  <a:srgbClr val="000000"/>
                </a:solidFill>
              </a:rPr>
              <a:t>Recipients should not be a Photonics Society student member</a:t>
            </a:r>
          </a:p>
          <a:p>
            <a:pPr lvl="1">
              <a:spcBef>
                <a:spcPts val="600"/>
              </a:spcBef>
            </a:pPr>
            <a:r>
              <a:rPr lang="en-US" dirty="0">
                <a:solidFill>
                  <a:srgbClr val="000000"/>
                </a:solidFill>
              </a:rPr>
              <a:t>The student needs to be enrolled at a Swedish university</a:t>
            </a:r>
          </a:p>
          <a:p>
            <a:pPr lvl="1">
              <a:spcBef>
                <a:spcPts val="600"/>
              </a:spcBef>
            </a:pPr>
            <a:r>
              <a:rPr lang="en-US" dirty="0">
                <a:solidFill>
                  <a:srgbClr val="000000"/>
                </a:solidFill>
              </a:rPr>
              <a:t>The student will get this gift only once</a:t>
            </a:r>
          </a:p>
          <a:p>
            <a:pPr>
              <a:spcBef>
                <a:spcPts val="600"/>
              </a:spcBef>
            </a:pPr>
            <a:r>
              <a:rPr lang="en-US" b="1" dirty="0">
                <a:solidFill>
                  <a:srgbClr val="000000"/>
                </a:solidFill>
              </a:rPr>
              <a:t>The process</a:t>
            </a:r>
            <a:r>
              <a:rPr lang="en-US" dirty="0">
                <a:solidFill>
                  <a:srgbClr val="000000"/>
                </a:solidFill>
              </a:rPr>
              <a:t>:</a:t>
            </a:r>
          </a:p>
          <a:p>
            <a:pPr lvl="1">
              <a:spcBef>
                <a:spcPts val="600"/>
              </a:spcBef>
            </a:pPr>
            <a:r>
              <a:rPr lang="en-US" dirty="0">
                <a:solidFill>
                  <a:srgbClr val="000000"/>
                </a:solidFill>
              </a:rPr>
              <a:t>The cost is </a:t>
            </a:r>
            <a:r>
              <a:rPr lang="en-US" b="1" dirty="0">
                <a:solidFill>
                  <a:srgbClr val="000000"/>
                </a:solidFill>
              </a:rPr>
              <a:t>$37.00 USD</a:t>
            </a:r>
            <a:r>
              <a:rPr lang="en-US" dirty="0">
                <a:solidFill>
                  <a:srgbClr val="000000"/>
                </a:solidFill>
              </a:rPr>
              <a:t> (</a:t>
            </a:r>
            <a:r>
              <a:rPr lang="en-US" i="1" dirty="0">
                <a:solidFill>
                  <a:srgbClr val="000000"/>
                </a:solidFill>
              </a:rPr>
              <a:t>i.e</a:t>
            </a:r>
            <a:r>
              <a:rPr lang="en-US" dirty="0">
                <a:solidFill>
                  <a:srgbClr val="000000"/>
                </a:solidFill>
              </a:rPr>
              <a:t>., </a:t>
            </a:r>
            <a:r>
              <a:rPr lang="en-US" b="1" dirty="0">
                <a:solidFill>
                  <a:srgbClr val="000000"/>
                </a:solidFill>
              </a:rPr>
              <a:t>406 SEK</a:t>
            </a:r>
            <a:r>
              <a:rPr lang="en-US" dirty="0">
                <a:solidFill>
                  <a:srgbClr val="000000"/>
                </a:solidFill>
              </a:rPr>
              <a:t>) per student membership (2023)</a:t>
            </a:r>
            <a:br>
              <a:rPr lang="en-US" dirty="0">
                <a:solidFill>
                  <a:srgbClr val="000000"/>
                </a:solidFill>
              </a:rPr>
            </a:br>
            <a:r>
              <a:rPr lang="en-US" dirty="0">
                <a:solidFill>
                  <a:srgbClr val="000000"/>
                </a:solidFill>
              </a:rPr>
              <a:t>(</a:t>
            </a:r>
            <a:r>
              <a:rPr lang="en-US" i="1" dirty="0">
                <a:solidFill>
                  <a:srgbClr val="000000"/>
                </a:solidFill>
              </a:rPr>
              <a:t>IEEE membership: $27.00 USD and IEEE Photonics Society membership: $10.00 USD</a:t>
            </a:r>
            <a:r>
              <a:rPr lang="en-US" dirty="0">
                <a:solidFill>
                  <a:srgbClr val="000000"/>
                </a:solidFill>
              </a:rPr>
              <a:t>)</a:t>
            </a:r>
          </a:p>
          <a:p>
            <a:pPr lvl="1">
              <a:spcBef>
                <a:spcPts val="600"/>
              </a:spcBef>
            </a:pPr>
            <a:r>
              <a:rPr lang="en-US" dirty="0">
                <a:solidFill>
                  <a:srgbClr val="000000"/>
                </a:solidFill>
              </a:rPr>
              <a:t>However, it should be </a:t>
            </a:r>
            <a:r>
              <a:rPr lang="en-US" u="sng" dirty="0">
                <a:solidFill>
                  <a:srgbClr val="000000"/>
                </a:solidFill>
              </a:rPr>
              <a:t>reimbursed</a:t>
            </a:r>
            <a:r>
              <a:rPr lang="en-US" dirty="0">
                <a:solidFill>
                  <a:srgbClr val="000000"/>
                </a:solidFill>
              </a:rPr>
              <a:t> </a:t>
            </a:r>
            <a:r>
              <a:rPr lang="en-US" b="1" dirty="0">
                <a:solidFill>
                  <a:srgbClr val="000000"/>
                </a:solidFill>
              </a:rPr>
              <a:t>retroactively</a:t>
            </a:r>
          </a:p>
        </p:txBody>
      </p:sp>
      <p:sp>
        <p:nvSpPr>
          <p:cNvPr id="4" name="Slide Number Placeholder 3"/>
          <p:cNvSpPr>
            <a:spLocks noGrp="1"/>
          </p:cNvSpPr>
          <p:nvPr>
            <p:ph type="sldNum" sz="quarter" idx="10"/>
          </p:nvPr>
        </p:nvSpPr>
        <p:spPr/>
        <p:txBody>
          <a:bodyPr/>
          <a:lstStyle/>
          <a:p>
            <a:pPr>
              <a:defRPr/>
            </a:pPr>
            <a:fld id="{08DA1C8E-87A3-44A2-8037-5E081C19464E}" type="slidenum">
              <a:rPr lang="en-US" smtClean="0"/>
              <a:pPr>
                <a:defRPr/>
              </a:pPr>
              <a:t>13</a:t>
            </a:fld>
            <a:endParaRPr lang="en-US" dirty="0"/>
          </a:p>
        </p:txBody>
      </p:sp>
      <p:sp>
        <p:nvSpPr>
          <p:cNvPr id="5" name="Title 1">
            <a:extLst>
              <a:ext uri="{FF2B5EF4-FFF2-40B4-BE49-F238E27FC236}">
                <a16:creationId xmlns:a16="http://schemas.microsoft.com/office/drawing/2014/main" id="{E67CAE8B-88B4-4856-A330-376B70596064}"/>
              </a:ext>
            </a:extLst>
          </p:cNvPr>
          <p:cNvSpPr>
            <a:spLocks noGrp="1"/>
          </p:cNvSpPr>
          <p:nvPr>
            <p:ph type="title"/>
          </p:nvPr>
        </p:nvSpPr>
        <p:spPr>
          <a:xfrm>
            <a:off x="306000" y="381000"/>
            <a:ext cx="10591800" cy="838200"/>
          </a:xfrm>
        </p:spPr>
        <p:txBody>
          <a:bodyPr/>
          <a:lstStyle/>
          <a:p>
            <a:r>
              <a:rPr lang="en-US" dirty="0">
                <a:solidFill>
                  <a:srgbClr val="005582"/>
                </a:solidFill>
              </a:rPr>
              <a:t>IEEE Photonics Society – Sweden Chapter</a:t>
            </a:r>
            <a:br>
              <a:rPr lang="en-US" dirty="0">
                <a:solidFill>
                  <a:srgbClr val="005582"/>
                </a:solidFill>
              </a:rPr>
            </a:br>
            <a:r>
              <a:rPr lang="en-US" sz="2000" dirty="0">
                <a:solidFill>
                  <a:srgbClr val="0070C0"/>
                </a:solidFill>
              </a:rPr>
              <a:t>Sponsoring IEEE Student memberships</a:t>
            </a:r>
            <a:endParaRPr lang="en-US" dirty="0"/>
          </a:p>
        </p:txBody>
      </p:sp>
      <p:pic>
        <p:nvPicPr>
          <p:cNvPr id="2" name="Bildobjekt 1">
            <a:extLst>
              <a:ext uri="{FF2B5EF4-FFF2-40B4-BE49-F238E27FC236}">
                <a16:creationId xmlns:a16="http://schemas.microsoft.com/office/drawing/2014/main" id="{4ED428A4-7336-E9DC-D382-30D4D4B6401F}"/>
              </a:ext>
            </a:extLst>
          </p:cNvPr>
          <p:cNvPicPr>
            <a:picLocks noChangeAspect="1"/>
          </p:cNvPicPr>
          <p:nvPr/>
        </p:nvPicPr>
        <p:blipFill>
          <a:blip r:embed="rId2"/>
          <a:stretch>
            <a:fillRect/>
          </a:stretch>
        </p:blipFill>
        <p:spPr>
          <a:xfrm>
            <a:off x="8682525" y="1295398"/>
            <a:ext cx="3204675" cy="2336076"/>
          </a:xfrm>
          <a:prstGeom prst="rect">
            <a:avLst/>
          </a:prstGeom>
        </p:spPr>
      </p:pic>
    </p:spTree>
    <p:extLst>
      <p:ext uri="{BB962C8B-B14F-4D97-AF65-F5344CB8AC3E}">
        <p14:creationId xmlns:p14="http://schemas.microsoft.com/office/powerpoint/2010/main" val="13116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0307392" cy="829614"/>
          </a:xfrm>
        </p:spPr>
        <p:txBody>
          <a:bodyPr/>
          <a:lstStyle/>
          <a:p>
            <a: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t>IEEE Photonics Society – Sweden Chapter</a:t>
            </a:r>
            <a:b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br>
            <a:r>
              <a:rPr lang="en-US" sz="2000" dirty="0">
                <a:solidFill>
                  <a:srgbClr val="0070C0"/>
                </a:solidFill>
                <a:latin typeface="Verdana"/>
              </a:rPr>
              <a:t>IEEE Best</a:t>
            </a:r>
            <a:r>
              <a:rPr kumimoji="0" lang="en-US" sz="2000" b="1" i="0" u="none" strike="noStrike" kern="0" cap="none" spc="0" normalizeH="0" baseline="0" noProof="0" dirty="0">
                <a:ln>
                  <a:noFill/>
                </a:ln>
                <a:solidFill>
                  <a:srgbClr val="0070C0"/>
                </a:solidFill>
                <a:effectLst/>
                <a:uLnTx/>
                <a:uFillTx/>
                <a:latin typeface="Verdana"/>
                <a:ea typeface="ＭＳ Ｐゴシック" pitchFamily="-112" charset="-128"/>
              </a:rPr>
              <a:t> PhD Thesis Award 2024 (nomination)</a:t>
            </a:r>
            <a:endParaRPr lang="en-US" dirty="0"/>
          </a:p>
        </p:txBody>
      </p:sp>
      <p:sp>
        <p:nvSpPr>
          <p:cNvPr id="3" name="Content Placeholder 2"/>
          <p:cNvSpPr>
            <a:spLocks noGrp="1"/>
          </p:cNvSpPr>
          <p:nvPr>
            <p:ph idx="1"/>
          </p:nvPr>
        </p:nvSpPr>
        <p:spPr>
          <a:xfrm>
            <a:off x="304800" y="1295400"/>
            <a:ext cx="9332781" cy="5257800"/>
          </a:xfrm>
        </p:spPr>
        <p:txBody>
          <a:bodyPr>
            <a:normAutofit fontScale="85000" lnSpcReduction="20000"/>
          </a:bodyPr>
          <a:lstStyle/>
          <a:p>
            <a:pPr>
              <a:lnSpc>
                <a:spcPct val="120000"/>
              </a:lnSpc>
              <a:spcBef>
                <a:spcPts val="0"/>
              </a:spcBef>
            </a:pPr>
            <a:r>
              <a:rPr lang="en-US" sz="1800" dirty="0"/>
              <a:t>In 2017 the Sweden Chapter established an Award for recently graduated</a:t>
            </a:r>
            <a:br>
              <a:rPr lang="en-US" sz="1800" dirty="0"/>
            </a:br>
            <a:r>
              <a:rPr lang="en-US" sz="1800" dirty="0"/>
              <a:t>PhD researchers that have written an outstanding doctoral thesis in the</a:t>
            </a:r>
            <a:br>
              <a:rPr lang="en-US" sz="1800" dirty="0"/>
            </a:br>
            <a:r>
              <a:rPr lang="en-US" sz="1800" dirty="0"/>
              <a:t>general area of optics and photonics and that represents a remarkably</a:t>
            </a:r>
            <a:br>
              <a:rPr lang="en-US" sz="1800" dirty="0"/>
            </a:br>
            <a:r>
              <a:rPr lang="en-US" sz="1800" dirty="0"/>
              <a:t>impactful contribution to their field</a:t>
            </a:r>
          </a:p>
          <a:p>
            <a:pPr marL="342900" marR="0" lvl="0" indent="-342900" algn="l" defTabSz="914400" rtl="0" eaLnBrk="0" fontAlgn="base" latinLnBrk="0" hangingPunct="0">
              <a:lnSpc>
                <a:spcPct val="120000"/>
              </a:lnSpc>
              <a:spcBef>
                <a:spcPts val="0"/>
              </a:spcBef>
              <a:spcAft>
                <a:spcPct val="0"/>
              </a:spcAft>
              <a:buClr>
                <a:srgbClr val="808080"/>
              </a:buClr>
              <a:buSzPct val="80000"/>
              <a:buFont typeface="Wingdings" pitchFamily="2" charset="2"/>
              <a:buChar char="Ø"/>
              <a:tabLst/>
              <a:defRPr/>
            </a:pPr>
            <a:r>
              <a:rPr kumimoji="0" lang="en-US" sz="1800" b="0" i="0" u="none" strike="noStrike" kern="0" cap="none" spc="0" normalizeH="0" baseline="0" noProof="0" dirty="0">
                <a:ln>
                  <a:noFill/>
                </a:ln>
                <a:solidFill>
                  <a:srgbClr val="000000"/>
                </a:solidFill>
                <a:effectLst/>
                <a:uLnTx/>
                <a:uFillTx/>
                <a:latin typeface="Verdana"/>
                <a:ea typeface="ＭＳ Ｐゴシック" pitchFamily="-112" charset="-128"/>
              </a:rPr>
              <a:t>The thesis must be </a:t>
            </a:r>
            <a:r>
              <a:rPr kumimoji="0" lang="en-US" sz="1800" b="0" i="0" strike="noStrike" kern="0" cap="none" spc="0" normalizeH="0" baseline="0" noProof="0" dirty="0">
                <a:ln>
                  <a:noFill/>
                </a:ln>
                <a:solidFill>
                  <a:srgbClr val="000000"/>
                </a:solidFill>
                <a:effectLst/>
                <a:uLnTx/>
                <a:uFillTx/>
                <a:latin typeface="Verdana"/>
                <a:ea typeface="ＭＳ Ｐゴシック" pitchFamily="-112" charset="-128"/>
              </a:rPr>
              <a:t>nominated</a:t>
            </a:r>
            <a:r>
              <a:rPr kumimoji="0" lang="en-US" sz="1800" b="0" i="0" u="none" strike="noStrike" kern="0" cap="none" spc="0" normalizeH="0" baseline="0" noProof="0" dirty="0">
                <a:ln>
                  <a:noFill/>
                </a:ln>
                <a:solidFill>
                  <a:srgbClr val="000000"/>
                </a:solidFill>
                <a:effectLst/>
                <a:uLnTx/>
                <a:uFillTx/>
                <a:latin typeface="Verdana"/>
                <a:ea typeface="ＭＳ Ｐゴシック" pitchFamily="-112" charset="-128"/>
              </a:rPr>
              <a:t> by </a:t>
            </a:r>
            <a:r>
              <a:rPr kumimoji="0" lang="en-US" sz="1800" b="0" i="0" u="sng" strike="noStrike" kern="0" cap="none" spc="0" normalizeH="0" baseline="0" noProof="0" dirty="0">
                <a:ln>
                  <a:noFill/>
                </a:ln>
                <a:solidFill>
                  <a:srgbClr val="000000"/>
                </a:solidFill>
                <a:effectLst/>
                <a:uLnTx/>
                <a:uFillTx/>
                <a:latin typeface="Verdana"/>
                <a:ea typeface="ＭＳ Ｐゴシック" pitchFamily="-112" charset="-128"/>
              </a:rPr>
              <a:t>the main supervisor</a:t>
            </a:r>
            <a:endParaRPr lang="en-US" sz="1800" u="sng" dirty="0"/>
          </a:p>
          <a:p>
            <a:pPr>
              <a:lnSpc>
                <a:spcPct val="120000"/>
              </a:lnSpc>
              <a:spcBef>
                <a:spcPts val="600"/>
              </a:spcBef>
            </a:pPr>
            <a:r>
              <a:rPr lang="en-US" sz="1800" dirty="0"/>
              <a:t>Award Committee Chair:</a:t>
            </a:r>
          </a:p>
          <a:p>
            <a:pPr lvl="1">
              <a:lnSpc>
                <a:spcPct val="120000"/>
              </a:lnSpc>
              <a:spcBef>
                <a:spcPts val="0"/>
              </a:spcBef>
            </a:pPr>
            <a:r>
              <a:rPr lang="en-US" sz="1800" dirty="0"/>
              <a:t>Prof. </a:t>
            </a:r>
            <a:r>
              <a:rPr kumimoji="0" lang="en-US" b="1" i="0" u="none" strike="noStrike" kern="0" cap="none" spc="0" normalizeH="0" baseline="0" noProof="0" dirty="0">
                <a:ln>
                  <a:noFill/>
                </a:ln>
                <a:effectLst/>
                <a:uLnTx/>
                <a:uFillTx/>
                <a:latin typeface="Verdana"/>
                <a:ea typeface="ＭＳ Ｐゴシック" pitchFamily="-112" charset="-128"/>
              </a:rPr>
              <a:t>László Veisz</a:t>
            </a:r>
            <a:r>
              <a:rPr kumimoji="0" lang="en-US" b="0" i="0" u="none" strike="noStrike" kern="0" cap="none" spc="0" normalizeH="0" baseline="0" noProof="0" dirty="0">
                <a:ln>
                  <a:noFill/>
                </a:ln>
                <a:effectLst/>
                <a:uLnTx/>
                <a:uFillTx/>
                <a:latin typeface="Verdana"/>
                <a:ea typeface="ＭＳ Ｐゴシック" pitchFamily="-112" charset="-128"/>
              </a:rPr>
              <a:t>, Umeå University</a:t>
            </a:r>
          </a:p>
          <a:p>
            <a:pPr lvl="1">
              <a:lnSpc>
                <a:spcPct val="120000"/>
              </a:lnSpc>
              <a:spcBef>
                <a:spcPts val="0"/>
              </a:spcBef>
            </a:pPr>
            <a:r>
              <a:rPr lang="en-US" sz="1800" dirty="0"/>
              <a:t>The chair appoints suitable reviewers and based on the review reports, </a:t>
            </a:r>
            <a:br>
              <a:rPr lang="en-US" sz="1800" dirty="0"/>
            </a:br>
            <a:r>
              <a:rPr lang="en-US" sz="1800" dirty="0"/>
              <a:t>the Review Committee will then select the award winner</a:t>
            </a:r>
          </a:p>
          <a:p>
            <a:pPr>
              <a:lnSpc>
                <a:spcPct val="120000"/>
              </a:lnSpc>
              <a:spcBef>
                <a:spcPts val="0"/>
              </a:spcBef>
            </a:pPr>
            <a:r>
              <a:rPr lang="en-US" sz="1800" dirty="0"/>
              <a:t>The award consists of </a:t>
            </a:r>
            <a:r>
              <a:rPr lang="en-US" sz="1800" dirty="0">
                <a:solidFill>
                  <a:srgbClr val="0000FF"/>
                </a:solidFill>
              </a:rPr>
              <a:t>10,000 SEK</a:t>
            </a:r>
            <a:r>
              <a:rPr lang="en-US" sz="1800" dirty="0"/>
              <a:t> and a diploma</a:t>
            </a:r>
          </a:p>
          <a:p>
            <a:pPr>
              <a:lnSpc>
                <a:spcPct val="120000"/>
              </a:lnSpc>
              <a:spcBef>
                <a:spcPts val="0"/>
              </a:spcBef>
            </a:pPr>
            <a:r>
              <a:rPr lang="en-US" sz="1800" dirty="0"/>
              <a:t>The Award is funded by an IEEE Photonics Society </a:t>
            </a:r>
            <a:r>
              <a:rPr lang="en-US" sz="1800" u="sng" dirty="0">
                <a:solidFill>
                  <a:srgbClr val="0070C0"/>
                </a:solidFill>
              </a:rPr>
              <a:t>2024 Annual Chapter Grant</a:t>
            </a:r>
            <a:endParaRPr lang="en-US" sz="1800" dirty="0">
              <a:solidFill>
                <a:srgbClr val="0070C0"/>
              </a:solidFill>
            </a:endParaRPr>
          </a:p>
          <a:p>
            <a:pPr>
              <a:lnSpc>
                <a:spcPct val="120000"/>
              </a:lnSpc>
              <a:spcBef>
                <a:spcPts val="0"/>
              </a:spcBef>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The </a:t>
            </a:r>
            <a:r>
              <a:rPr kumimoji="0" lang="en-US" sz="18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nomina­tion period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will be closed on </a:t>
            </a:r>
            <a:r>
              <a:rPr kumimoji="0" lang="en-US" sz="1800" b="1" i="0" u="none" strike="noStrike" kern="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rPr>
              <a:t>30-Nov-2024</a:t>
            </a:r>
            <a:endParaRPr lang="en-US" sz="1800" b="1" u="sng" dirty="0">
              <a:solidFill>
                <a:srgbClr val="0070C0"/>
              </a:solidFill>
            </a:endParaRPr>
          </a:p>
          <a:p>
            <a:endParaRPr lang="en-US" sz="1800" dirty="0"/>
          </a:p>
          <a:p>
            <a:r>
              <a:rPr lang="en-US" sz="1800" u="sng" dirty="0"/>
              <a:t>Award criteria</a:t>
            </a:r>
            <a:r>
              <a:rPr lang="en-US" sz="1800" dirty="0"/>
              <a:t>:</a:t>
            </a:r>
          </a:p>
          <a:p>
            <a:pPr marL="800100" lvl="1" indent="-342900">
              <a:buClr>
                <a:schemeClr val="tx1"/>
              </a:buClr>
              <a:buFont typeface="+mj-lt"/>
              <a:buAutoNum type="arabicPeriod"/>
            </a:pPr>
            <a:r>
              <a:rPr lang="en-US" sz="1600" dirty="0">
                <a:solidFill>
                  <a:srgbClr val="0070C0"/>
                </a:solidFill>
              </a:rPr>
              <a:t>Quality and quantity of the research </a:t>
            </a:r>
            <a:r>
              <a:rPr lang="en-US" sz="1600" dirty="0"/>
              <a:t>(</a:t>
            </a:r>
            <a:r>
              <a:rPr lang="en-US" sz="1600" i="1" dirty="0"/>
              <a:t>e.g</a:t>
            </a:r>
            <a:r>
              <a:rPr lang="en-US" sz="1600" dirty="0"/>
              <a:t>., as estimated from bibliometric analysis and degree of contribution)</a:t>
            </a:r>
          </a:p>
          <a:p>
            <a:pPr marL="800100" lvl="1" indent="-342900">
              <a:buClr>
                <a:schemeClr val="tx1"/>
              </a:buClr>
              <a:buFont typeface="+mj-lt"/>
              <a:buAutoNum type="arabicPeriod"/>
            </a:pPr>
            <a:r>
              <a:rPr lang="en-US" sz="1600" dirty="0">
                <a:solidFill>
                  <a:srgbClr val="0070C0"/>
                </a:solidFill>
              </a:rPr>
              <a:t>Pedagogic quality </a:t>
            </a:r>
            <a:r>
              <a:rPr lang="en-US" sz="1600" dirty="0"/>
              <a:t>(the depth of understanding demonstrated by the candidate and whether the thesis is accessible for the reader or not)</a:t>
            </a:r>
          </a:p>
          <a:p>
            <a:pPr marL="800100" lvl="1" indent="-342900">
              <a:buClr>
                <a:schemeClr val="tx1"/>
              </a:buClr>
              <a:buFont typeface="+mj-lt"/>
              <a:buAutoNum type="arabicPeriod"/>
            </a:pPr>
            <a:r>
              <a:rPr lang="en-US" sz="1600" dirty="0">
                <a:solidFill>
                  <a:srgbClr val="0070C0"/>
                </a:solidFill>
              </a:rPr>
              <a:t>Context</a:t>
            </a:r>
            <a:r>
              <a:rPr lang="en-US" sz="1600" dirty="0"/>
              <a:t> (as the thesis work been properly situated with respect to existing knowledge and literature?)</a:t>
            </a:r>
          </a:p>
          <a:p>
            <a:pPr marL="800100" lvl="1" indent="-342900">
              <a:buClr>
                <a:schemeClr val="tx1"/>
              </a:buClr>
              <a:buFont typeface="+mj-lt"/>
              <a:buAutoNum type="arabicPeriod"/>
            </a:pPr>
            <a:r>
              <a:rPr lang="en-US" sz="1600" dirty="0">
                <a:solidFill>
                  <a:srgbClr val="0070C0"/>
                </a:solidFill>
              </a:rPr>
              <a:t>Quality of writing</a:t>
            </a:r>
            <a:r>
              <a:rPr lang="en-US" sz="1600" dirty="0"/>
              <a:t> (Is there a coherent, structured story throughout the thesis?)</a:t>
            </a:r>
          </a:p>
          <a:p>
            <a:pPr marL="800100" lvl="1" indent="-342900">
              <a:buClr>
                <a:schemeClr val="tx1"/>
              </a:buClr>
              <a:buFont typeface="+mj-lt"/>
              <a:buAutoNum type="arabicPeriod"/>
            </a:pPr>
            <a:r>
              <a:rPr lang="en-US" sz="1600" dirty="0">
                <a:solidFill>
                  <a:srgbClr val="0070C0"/>
                </a:solidFill>
              </a:rPr>
              <a:t>Presentation-technical aspects </a:t>
            </a:r>
            <a:r>
              <a:rPr lang="en-US" sz="1600" dirty="0"/>
              <a:t>(layout, figures, spelling, etc.)</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pic>
        <p:nvPicPr>
          <p:cNvPr id="7" name="Bildobjekt 6">
            <a:extLst>
              <a:ext uri="{FF2B5EF4-FFF2-40B4-BE49-F238E27FC236}">
                <a16:creationId xmlns:a16="http://schemas.microsoft.com/office/drawing/2014/main" id="{6C211FCD-50FB-2F69-AAEA-37439AE82A1C}"/>
              </a:ext>
            </a:extLst>
          </p:cNvPr>
          <p:cNvPicPr>
            <a:picLocks noChangeAspect="1"/>
          </p:cNvPicPr>
          <p:nvPr/>
        </p:nvPicPr>
        <p:blipFill>
          <a:blip r:embed="rId2"/>
          <a:stretch>
            <a:fillRect/>
          </a:stretch>
        </p:blipFill>
        <p:spPr>
          <a:xfrm>
            <a:off x="8398233" y="1600200"/>
            <a:ext cx="3488967" cy="2415439"/>
          </a:xfrm>
          <a:prstGeom prst="rect">
            <a:avLst/>
          </a:prstGeom>
          <a:ln>
            <a:solidFill>
              <a:schemeClr val="tx1"/>
            </a:solidFill>
          </a:ln>
          <a:effectLst>
            <a:outerShdw blurRad="63500" dist="63500" dir="2700000" algn="tl" rotWithShape="0">
              <a:prstClr val="black">
                <a:alpha val="40000"/>
              </a:prstClr>
            </a:outerShdw>
          </a:effectLst>
        </p:spPr>
      </p:pic>
      <p:grpSp>
        <p:nvGrpSpPr>
          <p:cNvPr id="5" name="Grupp 4">
            <a:extLst>
              <a:ext uri="{FF2B5EF4-FFF2-40B4-BE49-F238E27FC236}">
                <a16:creationId xmlns:a16="http://schemas.microsoft.com/office/drawing/2014/main" id="{2091C07C-4FC8-0BE0-AD26-B8F88BF55CBD}"/>
              </a:ext>
            </a:extLst>
          </p:cNvPr>
          <p:cNvGrpSpPr/>
          <p:nvPr/>
        </p:nvGrpSpPr>
        <p:grpSpPr>
          <a:xfrm>
            <a:off x="10705604" y="430179"/>
            <a:ext cx="1181596" cy="1113182"/>
            <a:chOff x="10705604" y="430179"/>
            <a:chExt cx="1181596" cy="1113182"/>
          </a:xfrm>
        </p:grpSpPr>
        <p:sp>
          <p:nvSpPr>
            <p:cNvPr id="6" name="Ellips 5">
              <a:extLst>
                <a:ext uri="{FF2B5EF4-FFF2-40B4-BE49-F238E27FC236}">
                  <a16:creationId xmlns:a16="http://schemas.microsoft.com/office/drawing/2014/main" id="{6A421B91-71D2-1156-0BF5-C0E8013FBA6E}"/>
                </a:ext>
              </a:extLst>
            </p:cNvPr>
            <p:cNvSpPr/>
            <p:nvPr/>
          </p:nvSpPr>
          <p:spPr bwMode="auto">
            <a:xfrm>
              <a:off x="10705604" y="430179"/>
              <a:ext cx="1181596" cy="1113182"/>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1600" b="1" i="0" u="none" strike="noStrike" cap="none" normalizeH="0" baseline="0" dirty="0">
                <a:ln>
                  <a:noFill/>
                </a:ln>
                <a:solidFill>
                  <a:schemeClr val="tx1"/>
                </a:solidFill>
                <a:effectLst/>
                <a:latin typeface="Arial" pitchFamily="28" charset="0"/>
                <a:ea typeface="ＭＳ Ｐゴシック" pitchFamily="28" charset="-128"/>
                <a:cs typeface="ＭＳ Ｐゴシック" pitchFamily="28" charset="-128"/>
              </a:endParaRPr>
            </a:p>
          </p:txBody>
        </p:sp>
        <p:sp>
          <p:nvSpPr>
            <p:cNvPr id="8" name="textruta 7">
              <a:extLst>
                <a:ext uri="{FF2B5EF4-FFF2-40B4-BE49-F238E27FC236}">
                  <a16:creationId xmlns:a16="http://schemas.microsoft.com/office/drawing/2014/main" id="{4EC24D59-82CA-DAE7-3513-F1B5C0418BCC}"/>
                </a:ext>
              </a:extLst>
            </p:cNvPr>
            <p:cNvSpPr txBox="1"/>
            <p:nvPr/>
          </p:nvSpPr>
          <p:spPr>
            <a:xfrm>
              <a:off x="10841201" y="637113"/>
              <a:ext cx="915635" cy="707886"/>
            </a:xfrm>
            <a:prstGeom prst="rect">
              <a:avLst/>
            </a:prstGeom>
            <a:noFill/>
          </p:spPr>
          <p:txBody>
            <a:bodyPr wrap="none" rtlCol="0">
              <a:spAutoFit/>
            </a:bodyPr>
            <a:lstStyle/>
            <a:p>
              <a:pPr algn="ctr"/>
              <a:r>
                <a:rPr lang="en-US" sz="2000" b="1" dirty="0"/>
                <a:t>Nov</a:t>
              </a:r>
              <a:br>
                <a:rPr lang="en-US" sz="2000" b="1" dirty="0"/>
              </a:br>
              <a:r>
                <a:rPr lang="en-US" sz="2000" b="1" dirty="0"/>
                <a:t>2024</a:t>
              </a:r>
            </a:p>
          </p:txBody>
        </p:sp>
      </p:grpSp>
    </p:spTree>
    <p:extLst>
      <p:ext uri="{BB962C8B-B14F-4D97-AF65-F5344CB8AC3E}">
        <p14:creationId xmlns:p14="http://schemas.microsoft.com/office/powerpoint/2010/main" val="17651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81000"/>
            <a:ext cx="10591800" cy="838200"/>
          </a:xfrm>
        </p:spPr>
        <p:txBody>
          <a:bodyPr/>
          <a:lstStyle/>
          <a:p>
            <a:r>
              <a:rPr lang="en-US" dirty="0">
                <a:solidFill>
                  <a:srgbClr val="005582"/>
                </a:solidFill>
              </a:rPr>
              <a:t>IEEE Photonics Society – Sweden Chapter</a:t>
            </a:r>
            <a:br>
              <a:rPr lang="en-US" dirty="0">
                <a:solidFill>
                  <a:srgbClr val="005582"/>
                </a:solidFill>
              </a:rPr>
            </a:br>
            <a:r>
              <a:rPr lang="en-US" sz="2000" dirty="0">
                <a:solidFill>
                  <a:srgbClr val="0070C0"/>
                </a:solidFill>
              </a:rPr>
              <a:t>Best Poster Prize at ATTO X</a:t>
            </a:r>
            <a:endParaRPr lang="en-US" dirty="0"/>
          </a:p>
        </p:txBody>
      </p:sp>
      <p:sp>
        <p:nvSpPr>
          <p:cNvPr id="3" name="Content Placeholder 2"/>
          <p:cNvSpPr>
            <a:spLocks noGrp="1"/>
          </p:cNvSpPr>
          <p:nvPr>
            <p:ph idx="1"/>
          </p:nvPr>
        </p:nvSpPr>
        <p:spPr>
          <a:xfrm>
            <a:off x="359999" y="1322170"/>
            <a:ext cx="8995873" cy="4587975"/>
          </a:xfrm>
        </p:spPr>
        <p:txBody>
          <a:bodyPr>
            <a:normAutofit/>
          </a:bodyPr>
          <a:lstStyle/>
          <a:p>
            <a:pPr lvl="0">
              <a:buClr>
                <a:srgbClr val="808080"/>
              </a:buClr>
            </a:pPr>
            <a:r>
              <a:rPr lang="en-US" sz="1600" b="1" dirty="0">
                <a:solidFill>
                  <a:srgbClr val="000000"/>
                </a:solidFill>
              </a:rPr>
              <a:t>10</a:t>
            </a:r>
            <a:r>
              <a:rPr lang="en-US" sz="1600" b="1" baseline="30000" dirty="0">
                <a:solidFill>
                  <a:srgbClr val="000000"/>
                </a:solidFill>
              </a:rPr>
              <a:t>th</a:t>
            </a:r>
            <a:r>
              <a:rPr lang="en-US" sz="1600" b="1" dirty="0">
                <a:solidFill>
                  <a:srgbClr val="000000"/>
                </a:solidFill>
              </a:rPr>
              <a:t> International Conference on </a:t>
            </a:r>
            <a:r>
              <a:rPr lang="en-US" sz="1600" b="1" dirty="0">
                <a:solidFill>
                  <a:srgbClr val="0070C0"/>
                </a:solidFill>
              </a:rPr>
              <a:t>Attosecond Science and Technology</a:t>
            </a:r>
            <a:endParaRPr lang="en-US" sz="1600" dirty="0">
              <a:solidFill>
                <a:srgbClr val="0070C0"/>
              </a:solidFill>
            </a:endParaRPr>
          </a:p>
          <a:p>
            <a:pPr lvl="0">
              <a:buClr>
                <a:srgbClr val="808080"/>
              </a:buClr>
            </a:pPr>
            <a:r>
              <a:rPr lang="en-US" sz="1600" u="sng" dirty="0">
                <a:solidFill>
                  <a:srgbClr val="000000"/>
                </a:solidFill>
              </a:rPr>
              <a:t>Dates</a:t>
            </a:r>
            <a:r>
              <a:rPr lang="en-US" sz="1600" dirty="0">
                <a:solidFill>
                  <a:srgbClr val="000000"/>
                </a:solidFill>
              </a:rPr>
              <a:t>: </a:t>
            </a:r>
            <a:r>
              <a:rPr lang="en-US" sz="1600" b="1" dirty="0">
                <a:solidFill>
                  <a:srgbClr val="000000"/>
                </a:solidFill>
              </a:rPr>
              <a:t>6-11 July 2025 </a:t>
            </a:r>
            <a:r>
              <a:rPr lang="en-US" sz="1600" dirty="0">
                <a:solidFill>
                  <a:srgbClr val="000000"/>
                </a:solidFill>
              </a:rPr>
              <a:t>(bi-annual international conference)</a:t>
            </a:r>
          </a:p>
          <a:p>
            <a:pPr lvl="0">
              <a:buClr>
                <a:srgbClr val="808080"/>
              </a:buClr>
            </a:pPr>
            <a:r>
              <a:rPr lang="en-US" sz="1600" u="sng" dirty="0">
                <a:solidFill>
                  <a:srgbClr val="000000"/>
                </a:solidFill>
              </a:rPr>
              <a:t>Venue</a:t>
            </a:r>
            <a:r>
              <a:rPr lang="en-US" sz="1600" dirty="0">
                <a:solidFill>
                  <a:srgbClr val="000000"/>
                </a:solidFill>
              </a:rPr>
              <a:t>: The Loop, Science Village, Lund, Sweden</a:t>
            </a:r>
          </a:p>
          <a:p>
            <a:pPr lvl="0">
              <a:buClr>
                <a:srgbClr val="808080"/>
              </a:buClr>
            </a:pPr>
            <a:r>
              <a:rPr lang="en-US" sz="1600" u="sng" dirty="0">
                <a:solidFill>
                  <a:srgbClr val="000000"/>
                </a:solidFill>
              </a:rPr>
              <a:t>Organizer</a:t>
            </a:r>
            <a:r>
              <a:rPr lang="en-US" sz="1600" dirty="0">
                <a:solidFill>
                  <a:srgbClr val="000000"/>
                </a:solidFill>
              </a:rPr>
              <a:t>: Lund University</a:t>
            </a:r>
          </a:p>
          <a:p>
            <a:pPr lvl="0">
              <a:buClr>
                <a:srgbClr val="808080"/>
              </a:buClr>
            </a:pPr>
            <a:r>
              <a:rPr lang="en-US" sz="1600" u="sng" dirty="0">
                <a:solidFill>
                  <a:srgbClr val="000000"/>
                </a:solidFill>
              </a:rPr>
              <a:t>General Chairs</a:t>
            </a:r>
            <a:r>
              <a:rPr lang="en-US" sz="1600" dirty="0">
                <a:solidFill>
                  <a:srgbClr val="000000"/>
                </a:solidFill>
              </a:rPr>
              <a:t>: </a:t>
            </a:r>
            <a:r>
              <a:rPr lang="en-US" sz="1600" b="1" dirty="0">
                <a:solidFill>
                  <a:srgbClr val="000000"/>
                </a:solidFill>
              </a:rPr>
              <a:t>Per Eng-Johnsson </a:t>
            </a:r>
            <a:r>
              <a:rPr lang="en-US" sz="1600" dirty="0">
                <a:solidFill>
                  <a:srgbClr val="000000"/>
                </a:solidFill>
              </a:rPr>
              <a:t>(Lund U.) &amp; </a:t>
            </a:r>
            <a:r>
              <a:rPr lang="en-US" sz="1600" b="1" dirty="0">
                <a:solidFill>
                  <a:srgbClr val="000000"/>
                </a:solidFill>
              </a:rPr>
              <a:t>Anne-Lise Viotti</a:t>
            </a:r>
            <a:r>
              <a:rPr lang="en-US" sz="1600" dirty="0">
                <a:solidFill>
                  <a:srgbClr val="000000"/>
                </a:solidFill>
              </a:rPr>
              <a:t> (Lund U.)</a:t>
            </a:r>
            <a:endParaRPr lang="en-US" sz="1600" b="1" dirty="0">
              <a:solidFill>
                <a:srgbClr val="000000"/>
              </a:solidFill>
            </a:endParaRPr>
          </a:p>
          <a:p>
            <a:pPr lvl="0">
              <a:buClr>
                <a:srgbClr val="808080"/>
              </a:buClr>
            </a:pPr>
            <a:r>
              <a:rPr lang="en-US" sz="1600" b="1" dirty="0">
                <a:solidFill>
                  <a:srgbClr val="000000"/>
                </a:solidFill>
              </a:rPr>
              <a:t>László Veisz </a:t>
            </a:r>
            <a:r>
              <a:rPr lang="en-US" sz="1600" dirty="0">
                <a:solidFill>
                  <a:srgbClr val="000000"/>
                </a:solidFill>
              </a:rPr>
              <a:t>is a member of the Local Organizing Committee</a:t>
            </a:r>
          </a:p>
          <a:p>
            <a:pPr lvl="0">
              <a:buClr>
                <a:srgbClr val="808080"/>
              </a:buClr>
            </a:pPr>
            <a:r>
              <a:rPr lang="en-US" sz="1600" dirty="0">
                <a:solidFill>
                  <a:srgbClr val="000000"/>
                </a:solidFill>
              </a:rPr>
              <a:t>Around 400 participants expected</a:t>
            </a:r>
          </a:p>
          <a:p>
            <a:pPr lvl="0">
              <a:buClr>
                <a:srgbClr val="808080"/>
              </a:buClr>
            </a:pPr>
            <a:endParaRPr lang="en-US" sz="1600" dirty="0">
              <a:solidFill>
                <a:srgbClr val="000000"/>
              </a:solidFill>
            </a:endParaRPr>
          </a:p>
          <a:p>
            <a:pPr lvl="0">
              <a:buClr>
                <a:srgbClr val="808080"/>
              </a:buClr>
            </a:pPr>
            <a:r>
              <a:rPr lang="en-US" sz="1600" b="1" dirty="0">
                <a:solidFill>
                  <a:srgbClr val="000000"/>
                </a:solidFill>
              </a:rPr>
              <a:t>Best Poster Award</a:t>
            </a:r>
          </a:p>
          <a:p>
            <a:pPr marL="720000" lvl="1">
              <a:buClr>
                <a:srgbClr val="808080"/>
              </a:buClr>
            </a:pPr>
            <a:r>
              <a:rPr lang="en-US" sz="1400" dirty="0">
                <a:solidFill>
                  <a:srgbClr val="000000"/>
                </a:solidFill>
              </a:rPr>
              <a:t>Sponsoring Best Poster Awards: </a:t>
            </a:r>
            <a:r>
              <a:rPr lang="en-US" sz="1400" b="1" dirty="0">
                <a:solidFill>
                  <a:srgbClr val="000000"/>
                </a:solidFill>
              </a:rPr>
              <a:t>5,000 SEK</a:t>
            </a:r>
          </a:p>
          <a:p>
            <a:pPr marL="720000" lvl="1">
              <a:buClr>
                <a:srgbClr val="808080"/>
              </a:buClr>
            </a:pPr>
            <a:r>
              <a:rPr lang="en-US" sz="1400" dirty="0">
                <a:solidFill>
                  <a:srgbClr val="000000"/>
                </a:solidFill>
              </a:rPr>
              <a:t>1x Best Poster Award (3,000 SEK) and</a:t>
            </a:r>
            <a:br>
              <a:rPr lang="en-US" sz="1400" dirty="0">
                <a:solidFill>
                  <a:srgbClr val="000000"/>
                </a:solidFill>
              </a:rPr>
            </a:br>
            <a:r>
              <a:rPr lang="en-US" sz="1400" dirty="0">
                <a:solidFill>
                  <a:srgbClr val="000000"/>
                </a:solidFill>
              </a:rPr>
              <a:t>2x Best Poster Distinctions (1,000 SEK each)</a:t>
            </a:r>
          </a:p>
          <a:p>
            <a:pPr marL="720000" lvl="1">
              <a:buClr>
                <a:srgbClr val="808080"/>
              </a:buClr>
            </a:pPr>
            <a:r>
              <a:rPr lang="en-US" sz="1400" dirty="0">
                <a:solidFill>
                  <a:srgbClr val="000000"/>
                </a:solidFill>
              </a:rPr>
              <a:t>Eligible only for young scientists, </a:t>
            </a:r>
            <a:r>
              <a:rPr lang="en-US" sz="1400" i="1" dirty="0">
                <a:solidFill>
                  <a:srgbClr val="000000"/>
                </a:solidFill>
              </a:rPr>
              <a:t>i.e</a:t>
            </a:r>
            <a:r>
              <a:rPr lang="en-US" sz="1400" dirty="0">
                <a:solidFill>
                  <a:srgbClr val="000000"/>
                </a:solidFill>
              </a:rPr>
              <a:t>., students and post-docs</a:t>
            </a:r>
          </a:p>
          <a:p>
            <a:pPr marL="720000" lvl="1">
              <a:buClr>
                <a:srgbClr val="808080"/>
              </a:buClr>
            </a:pPr>
            <a:r>
              <a:rPr lang="en-US" sz="1400" dirty="0">
                <a:solidFill>
                  <a:srgbClr val="000000"/>
                </a:solidFill>
              </a:rPr>
              <a:t>Poster Awards Committee: László Veisz (Chair) + two others</a:t>
            </a:r>
          </a:p>
          <a:p>
            <a:pPr marL="720000" lvl="1">
              <a:buClr>
                <a:srgbClr val="808080"/>
              </a:buClr>
            </a:pPr>
            <a:r>
              <a:rPr lang="en-US" sz="1400" dirty="0">
                <a:solidFill>
                  <a:srgbClr val="000000"/>
                </a:solidFill>
              </a:rPr>
              <a:t>Apply for </a:t>
            </a:r>
            <a:r>
              <a:rPr lang="en-US" sz="1400" u="sng" dirty="0">
                <a:solidFill>
                  <a:srgbClr val="000000"/>
                </a:solidFill>
              </a:rPr>
              <a:t>additional funding </a:t>
            </a:r>
            <a:r>
              <a:rPr lang="en-US" sz="1400" dirty="0">
                <a:solidFill>
                  <a:srgbClr val="000000"/>
                </a:solidFill>
              </a:rPr>
              <a:t>from the </a:t>
            </a:r>
            <a:r>
              <a:rPr lang="en-US" sz="1400" b="1" dirty="0">
                <a:solidFill>
                  <a:srgbClr val="000000"/>
                </a:solidFill>
              </a:rPr>
              <a:t>IEEE Sweden Section</a:t>
            </a:r>
            <a:endParaRPr lang="en-US" sz="1400" dirty="0">
              <a:solidFill>
                <a:srgbClr val="000000"/>
              </a:solidFill>
            </a:endParaRPr>
          </a:p>
        </p:txBody>
      </p:sp>
      <p:sp>
        <p:nvSpPr>
          <p:cNvPr id="4" name="Slide Number Placeholder 3"/>
          <p:cNvSpPr>
            <a:spLocks noGrp="1"/>
          </p:cNvSpPr>
          <p:nvPr>
            <p:ph type="sldNum" sz="quarter" idx="10"/>
          </p:nvPr>
        </p:nvSpPr>
        <p:spPr/>
        <p:txBody>
          <a:bodyPr/>
          <a:lstStyle/>
          <a:p>
            <a:pPr>
              <a:defRPr/>
            </a:pPr>
            <a:fld id="{08DA1C8E-87A3-44A2-8037-5E081C19464E}" type="slidenum">
              <a:rPr lang="en-US" smtClean="0"/>
              <a:pPr>
                <a:defRPr/>
              </a:pPr>
              <a:t>15</a:t>
            </a:fld>
            <a:endParaRPr lang="en-US" dirty="0"/>
          </a:p>
        </p:txBody>
      </p:sp>
      <p:pic>
        <p:nvPicPr>
          <p:cNvPr id="5" name="Bildobjekt 4">
            <a:extLst>
              <a:ext uri="{FF2B5EF4-FFF2-40B4-BE49-F238E27FC236}">
                <a16:creationId xmlns:a16="http://schemas.microsoft.com/office/drawing/2014/main" id="{AAC63966-815E-9129-2CD4-C8662F93AE6F}"/>
              </a:ext>
            </a:extLst>
          </p:cNvPr>
          <p:cNvPicPr>
            <a:picLocks noChangeAspect="1"/>
          </p:cNvPicPr>
          <p:nvPr/>
        </p:nvPicPr>
        <p:blipFill>
          <a:blip r:embed="rId2"/>
          <a:stretch>
            <a:fillRect/>
          </a:stretch>
        </p:blipFill>
        <p:spPr>
          <a:xfrm>
            <a:off x="9133359" y="1712924"/>
            <a:ext cx="2385896" cy="510753"/>
          </a:xfrm>
          <a:prstGeom prst="rect">
            <a:avLst/>
          </a:prstGeom>
        </p:spPr>
      </p:pic>
      <p:pic>
        <p:nvPicPr>
          <p:cNvPr id="6" name="Bildobjekt 5">
            <a:extLst>
              <a:ext uri="{FF2B5EF4-FFF2-40B4-BE49-F238E27FC236}">
                <a16:creationId xmlns:a16="http://schemas.microsoft.com/office/drawing/2014/main" id="{0F7E04CA-1712-550A-FAB7-4CEFBF7A38B1}"/>
              </a:ext>
            </a:extLst>
          </p:cNvPr>
          <p:cNvPicPr>
            <a:picLocks noChangeAspect="1"/>
          </p:cNvPicPr>
          <p:nvPr/>
        </p:nvPicPr>
        <p:blipFill>
          <a:blip r:embed="rId3"/>
          <a:stretch>
            <a:fillRect/>
          </a:stretch>
        </p:blipFill>
        <p:spPr>
          <a:xfrm>
            <a:off x="8820614" y="2333091"/>
            <a:ext cx="3011386" cy="2008571"/>
          </a:xfrm>
          <a:prstGeom prst="rect">
            <a:avLst/>
          </a:prstGeom>
        </p:spPr>
      </p:pic>
      <p:grpSp>
        <p:nvGrpSpPr>
          <p:cNvPr id="7" name="Grupp 6">
            <a:extLst>
              <a:ext uri="{FF2B5EF4-FFF2-40B4-BE49-F238E27FC236}">
                <a16:creationId xmlns:a16="http://schemas.microsoft.com/office/drawing/2014/main" id="{EF9FCC57-1D86-6F99-5265-63464BAA9B5A}"/>
              </a:ext>
            </a:extLst>
          </p:cNvPr>
          <p:cNvGrpSpPr/>
          <p:nvPr/>
        </p:nvGrpSpPr>
        <p:grpSpPr>
          <a:xfrm>
            <a:off x="10705604" y="430179"/>
            <a:ext cx="1181596" cy="1113182"/>
            <a:chOff x="10705604" y="430179"/>
            <a:chExt cx="1181596" cy="1113182"/>
          </a:xfrm>
        </p:grpSpPr>
        <p:sp>
          <p:nvSpPr>
            <p:cNvPr id="8" name="Ellips 7">
              <a:extLst>
                <a:ext uri="{FF2B5EF4-FFF2-40B4-BE49-F238E27FC236}">
                  <a16:creationId xmlns:a16="http://schemas.microsoft.com/office/drawing/2014/main" id="{F423B933-620C-F911-C8F1-F955765C07A9}"/>
                </a:ext>
              </a:extLst>
            </p:cNvPr>
            <p:cNvSpPr/>
            <p:nvPr/>
          </p:nvSpPr>
          <p:spPr bwMode="auto">
            <a:xfrm>
              <a:off x="10705604" y="430179"/>
              <a:ext cx="1181596" cy="1113182"/>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1600" b="1" i="0" u="none" strike="noStrike" cap="none" normalizeH="0" baseline="0" dirty="0">
                <a:ln>
                  <a:noFill/>
                </a:ln>
                <a:solidFill>
                  <a:schemeClr val="tx1"/>
                </a:solidFill>
                <a:effectLst/>
                <a:latin typeface="Arial" pitchFamily="28" charset="0"/>
                <a:ea typeface="ＭＳ Ｐゴシック" pitchFamily="28" charset="-128"/>
                <a:cs typeface="ＭＳ Ｐゴシック" pitchFamily="28" charset="-128"/>
              </a:endParaRPr>
            </a:p>
          </p:txBody>
        </p:sp>
        <p:sp>
          <p:nvSpPr>
            <p:cNvPr id="9" name="textruta 8">
              <a:extLst>
                <a:ext uri="{FF2B5EF4-FFF2-40B4-BE49-F238E27FC236}">
                  <a16:creationId xmlns:a16="http://schemas.microsoft.com/office/drawing/2014/main" id="{5A60254B-6131-89C6-6CFB-F6CDBD0A2EDA}"/>
                </a:ext>
              </a:extLst>
            </p:cNvPr>
            <p:cNvSpPr txBox="1"/>
            <p:nvPr/>
          </p:nvSpPr>
          <p:spPr>
            <a:xfrm>
              <a:off x="10841201" y="637113"/>
              <a:ext cx="915635" cy="707886"/>
            </a:xfrm>
            <a:prstGeom prst="rect">
              <a:avLst/>
            </a:prstGeom>
            <a:noFill/>
          </p:spPr>
          <p:txBody>
            <a:bodyPr wrap="none" rtlCol="0">
              <a:spAutoFit/>
            </a:bodyPr>
            <a:lstStyle/>
            <a:p>
              <a:pPr algn="ctr"/>
              <a:r>
                <a:rPr lang="en-US" sz="2000" b="1" dirty="0"/>
                <a:t>July</a:t>
              </a:r>
              <a:br>
                <a:rPr lang="en-US" sz="2000" b="1" dirty="0"/>
              </a:br>
              <a:r>
                <a:rPr lang="en-US" sz="2000" b="1" dirty="0"/>
                <a:t>2025</a:t>
              </a:r>
            </a:p>
          </p:txBody>
        </p:sp>
      </p:grpSp>
    </p:spTree>
    <p:extLst>
      <p:ext uri="{BB962C8B-B14F-4D97-AF65-F5344CB8AC3E}">
        <p14:creationId xmlns:p14="http://schemas.microsoft.com/office/powerpoint/2010/main" val="282709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767576"/>
          </a:xfrm>
        </p:spPr>
        <p:txBody>
          <a:bodyPr/>
          <a:lstStyle/>
          <a:p>
            <a:r>
              <a:rPr lang="en-US" dirty="0">
                <a:solidFill>
                  <a:srgbClr val="005582"/>
                </a:solidFill>
              </a:rPr>
              <a:t>IEEE Photonics Society – Sweden Chapter</a:t>
            </a:r>
            <a:br>
              <a:rPr lang="en-US" dirty="0">
                <a:solidFill>
                  <a:srgbClr val="005582"/>
                </a:solidFill>
              </a:rPr>
            </a:br>
            <a:r>
              <a:rPr lang="en-US" sz="2000" dirty="0">
                <a:solidFill>
                  <a:srgbClr val="0070C0"/>
                </a:solidFill>
              </a:rPr>
              <a:t>Plans for 2025+</a:t>
            </a:r>
            <a:endParaRPr lang="en-US" dirty="0"/>
          </a:p>
        </p:txBody>
      </p:sp>
      <p:sp>
        <p:nvSpPr>
          <p:cNvPr id="3" name="Content Placeholder 2"/>
          <p:cNvSpPr>
            <a:spLocks noGrp="1"/>
          </p:cNvSpPr>
          <p:nvPr>
            <p:ph idx="1"/>
          </p:nvPr>
        </p:nvSpPr>
        <p:spPr>
          <a:xfrm>
            <a:off x="304800" y="1236372"/>
            <a:ext cx="10811691" cy="5240628"/>
          </a:xfrm>
        </p:spPr>
        <p:txBody>
          <a:bodyPr>
            <a:normAutofit fontScale="77500" lnSpcReduction="20000"/>
          </a:bodyPr>
          <a:lstStyle/>
          <a:p>
            <a:r>
              <a:rPr lang="en-US" b="1" dirty="0">
                <a:solidFill>
                  <a:srgbClr val="0070C0"/>
                </a:solidFill>
              </a:rPr>
              <a:t>Continue successful activities</a:t>
            </a:r>
            <a:r>
              <a:rPr lang="en-US" dirty="0"/>
              <a:t>:</a:t>
            </a:r>
          </a:p>
          <a:p>
            <a:pPr lvl="1"/>
            <a:r>
              <a:rPr lang="en-US" u="sng" dirty="0"/>
              <a:t>Select</a:t>
            </a:r>
            <a:r>
              <a:rPr lang="en-US" dirty="0"/>
              <a:t> winner of </a:t>
            </a:r>
            <a:r>
              <a:rPr lang="en-US" b="1" dirty="0"/>
              <a:t>2024 Best PhD Thesis Award</a:t>
            </a:r>
            <a:r>
              <a:rPr lang="en-US" dirty="0"/>
              <a:t> &amp; </a:t>
            </a:r>
            <a:r>
              <a:rPr lang="en-US" u="sng" dirty="0"/>
              <a:t>nomination</a:t>
            </a:r>
            <a:r>
              <a:rPr lang="en-US" dirty="0"/>
              <a:t> to the </a:t>
            </a:r>
            <a:r>
              <a:rPr lang="en-US" b="1" dirty="0"/>
              <a:t>2026 Best PhD Thesis Award</a:t>
            </a:r>
          </a:p>
          <a:p>
            <a:pPr lvl="1"/>
            <a:r>
              <a:rPr lang="en-US" dirty="0"/>
              <a:t>Sponsoring/organizing </a:t>
            </a:r>
            <a:r>
              <a:rPr lang="en-US" b="1" dirty="0"/>
              <a:t>Workshops, Seminars </a:t>
            </a:r>
            <a:r>
              <a:rPr lang="en-US" dirty="0"/>
              <a:t>and </a:t>
            </a:r>
            <a:r>
              <a:rPr lang="en-US" b="1" dirty="0"/>
              <a:t>Webinars </a:t>
            </a:r>
            <a:r>
              <a:rPr lang="en-US" dirty="0"/>
              <a:t>on Photonics (</a:t>
            </a:r>
            <a:r>
              <a:rPr lang="en-US" i="1" dirty="0"/>
              <a:t>e.g</a:t>
            </a:r>
            <a:r>
              <a:rPr lang="en-US" dirty="0"/>
              <a:t>., OptoPub)</a:t>
            </a:r>
          </a:p>
          <a:p>
            <a:pPr lvl="1"/>
            <a:r>
              <a:rPr lang="en-US" dirty="0"/>
              <a:t>Sponsoring/organizing </a:t>
            </a:r>
            <a:r>
              <a:rPr lang="en-US" b="1" dirty="0"/>
              <a:t>Women in Photonics (WIP) </a:t>
            </a:r>
            <a:r>
              <a:rPr lang="en-US" dirty="0"/>
              <a:t>events</a:t>
            </a:r>
          </a:p>
          <a:p>
            <a:pPr lvl="1"/>
            <a:r>
              <a:rPr lang="en-US" dirty="0"/>
              <a:t>Sponsoring </a:t>
            </a:r>
            <a:r>
              <a:rPr lang="en-US" b="1" dirty="0"/>
              <a:t>Best Poster/Paper Awards</a:t>
            </a:r>
          </a:p>
          <a:p>
            <a:pPr lvl="2"/>
            <a:r>
              <a:rPr lang="en-US" dirty="0">
                <a:solidFill>
                  <a:srgbClr val="0070C0"/>
                </a:solidFill>
              </a:rPr>
              <a:t>Conference on Attosecond Science and Technology (ATTO X)</a:t>
            </a:r>
          </a:p>
          <a:p>
            <a:pPr lvl="2"/>
            <a:r>
              <a:rPr lang="en-US" dirty="0">
                <a:solidFill>
                  <a:srgbClr val="0070C0"/>
                </a:solidFill>
              </a:rPr>
              <a:t>Optics &amp; Photonics in Sweden (OPS-2025)</a:t>
            </a:r>
          </a:p>
          <a:p>
            <a:pPr lvl="1"/>
            <a:r>
              <a:rPr lang="en-US" dirty="0"/>
              <a:t>Continue publishing an IEEE-PS-Sweden quarterly </a:t>
            </a:r>
            <a:r>
              <a:rPr lang="en-US" b="1" dirty="0"/>
              <a:t>Newsletter</a:t>
            </a:r>
          </a:p>
          <a:p>
            <a:pPr lvl="1"/>
            <a:r>
              <a:rPr lang="en-US" dirty="0"/>
              <a:t>Update &amp; develop the IEEE-PS-Sweden </a:t>
            </a:r>
            <a:r>
              <a:rPr lang="en-US" b="1" dirty="0"/>
              <a:t>web site</a:t>
            </a:r>
          </a:p>
          <a:p>
            <a:pPr lvl="1"/>
            <a:r>
              <a:rPr lang="en-US" dirty="0"/>
              <a:t>Continue creating </a:t>
            </a:r>
            <a:r>
              <a:rPr lang="en-US" b="1" dirty="0"/>
              <a:t>guidelines</a:t>
            </a:r>
            <a:r>
              <a:rPr lang="en-US" dirty="0"/>
              <a:t> for yearly activities (not inventing the wheel every time)</a:t>
            </a:r>
            <a:br>
              <a:rPr lang="en-US" dirty="0"/>
            </a:br>
            <a:endParaRPr lang="en-US" dirty="0"/>
          </a:p>
          <a:p>
            <a:r>
              <a:rPr lang="en-US" b="1" dirty="0">
                <a:solidFill>
                  <a:srgbClr val="0070C0"/>
                </a:solidFill>
              </a:rPr>
              <a:t>Recruiting more members to the IPS-Sweden Board</a:t>
            </a:r>
          </a:p>
          <a:p>
            <a:pPr lvl="1"/>
            <a:r>
              <a:rPr lang="en-US" dirty="0"/>
              <a:t> Possibly adding some more to diversify geographic location and technology areas</a:t>
            </a:r>
          </a:p>
          <a:p>
            <a:r>
              <a:rPr lang="en-US" b="1" dirty="0">
                <a:solidFill>
                  <a:srgbClr val="0070C0"/>
                </a:solidFill>
              </a:rPr>
              <a:t>Increase the number of members (especially student members)</a:t>
            </a:r>
          </a:p>
          <a:p>
            <a:r>
              <a:rPr lang="en-US" b="1" dirty="0"/>
              <a:t>Improve IPS-Sweden administration</a:t>
            </a:r>
          </a:p>
          <a:p>
            <a:pPr lvl="1"/>
            <a:r>
              <a:rPr lang="en-US" dirty="0"/>
              <a:t>Create a common document repository (for MoM, guidelines, templates, etc.)</a:t>
            </a:r>
          </a:p>
          <a:p>
            <a:r>
              <a:rPr lang="en-US" b="1" dirty="0"/>
              <a:t>Continue improving interaction with IEEE-PS-Sweden members</a:t>
            </a:r>
          </a:p>
          <a:p>
            <a:pPr lvl="1"/>
            <a:r>
              <a:rPr lang="en-US" dirty="0"/>
              <a:t>Newsletters, web site, meetings, surveys, etc.</a:t>
            </a:r>
          </a:p>
          <a:p>
            <a:r>
              <a:rPr lang="en-US" b="1" dirty="0"/>
              <a:t>Continue interactions with other Swedish photonic organizations</a:t>
            </a:r>
          </a:p>
          <a:p>
            <a:pPr lvl="1"/>
            <a:r>
              <a:rPr lang="en-US" dirty="0"/>
              <a:t>Swedish Photonics Leadership Forum (PhotonicSweden, SOS, EOS)</a:t>
            </a:r>
          </a:p>
          <a:p>
            <a:r>
              <a:rPr lang="en-US" b="1" dirty="0">
                <a:solidFill>
                  <a:srgbClr val="0070C0"/>
                </a:solidFill>
              </a:rPr>
              <a:t>Investigate possibilities of joint activities</a:t>
            </a:r>
          </a:p>
          <a:p>
            <a:pPr lvl="1"/>
            <a:r>
              <a:rPr lang="en-US" dirty="0"/>
              <a:t>with other </a:t>
            </a:r>
            <a:r>
              <a:rPr lang="en-US" u="sng" dirty="0"/>
              <a:t>Swedish Chapters</a:t>
            </a:r>
            <a:r>
              <a:rPr lang="en-US" dirty="0"/>
              <a:t>: (1) IEEE Women in Engineering (WIE) Affinity Group Sweden,</a:t>
            </a:r>
            <a:br>
              <a:rPr lang="en-US" dirty="0"/>
            </a:br>
            <a:r>
              <a:rPr lang="en-US" dirty="0"/>
              <a:t>(2) IEEE MTT (microwave photonics), (3) IEEE COM (optical networks)</a:t>
            </a:r>
          </a:p>
          <a:p>
            <a:pPr lvl="1"/>
            <a:r>
              <a:rPr lang="en-US" dirty="0"/>
              <a:t>Joint </a:t>
            </a:r>
            <a:r>
              <a:rPr lang="en-US" u="sng" dirty="0"/>
              <a:t>Nordic Chapter</a:t>
            </a:r>
            <a:r>
              <a:rPr lang="en-US" dirty="0"/>
              <a:t>: Denmark, Norway, Finland, and possibly Baltic countries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spTree>
    <p:extLst>
      <p:ext uri="{BB962C8B-B14F-4D97-AF65-F5344CB8AC3E}">
        <p14:creationId xmlns:p14="http://schemas.microsoft.com/office/powerpoint/2010/main" val="2725593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999"/>
            <a:ext cx="10857571" cy="856785"/>
          </a:xfrm>
        </p:spPr>
        <p:txBody>
          <a:bodyPr/>
          <a:lstStyle/>
          <a:p>
            <a: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t>IEEE Photonics Society – Sweden Chapter</a:t>
            </a:r>
            <a:b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br>
            <a:r>
              <a:rPr kumimoji="0" lang="en-US" sz="2000" b="1" i="0" u="none" strike="noStrike" kern="0" cap="none" spc="0" normalizeH="0" baseline="0" noProof="0" dirty="0">
                <a:ln>
                  <a:noFill/>
                </a:ln>
                <a:solidFill>
                  <a:srgbClr val="0070C0"/>
                </a:solidFill>
                <a:effectLst/>
                <a:uLnTx/>
                <a:uFillTx/>
                <a:latin typeface="Verdana"/>
                <a:ea typeface="ＭＳ Ｐゴシック" pitchFamily="-112" charset="-128"/>
              </a:rPr>
              <a:t>Additional slides</a:t>
            </a:r>
            <a:endParaRPr lang="en-US" dirty="0">
              <a:solidFill>
                <a:srgbClr val="0070C0"/>
              </a:solidFill>
            </a:endParaRP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sp>
        <p:nvSpPr>
          <p:cNvPr id="5" name="Rektangel: rundade hörn 4">
            <a:extLst>
              <a:ext uri="{FF2B5EF4-FFF2-40B4-BE49-F238E27FC236}">
                <a16:creationId xmlns:a16="http://schemas.microsoft.com/office/drawing/2014/main" id="{0BA18DA6-3404-4FEC-A9F6-069D432EB3CA}"/>
              </a:ext>
            </a:extLst>
          </p:cNvPr>
          <p:cNvSpPr/>
          <p:nvPr/>
        </p:nvSpPr>
        <p:spPr bwMode="auto">
          <a:xfrm>
            <a:off x="2743200" y="2785475"/>
            <a:ext cx="6425852" cy="1287049"/>
          </a:xfrm>
          <a:prstGeom prst="roundRect">
            <a:avLst/>
          </a:prstGeom>
          <a:solidFill>
            <a:schemeClr val="tx2"/>
          </a:solidFill>
          <a:ln w="9525" cap="flat" cmpd="sng" algn="ctr">
            <a:solidFill>
              <a:schemeClr val="tx1"/>
            </a:solidFill>
            <a:prstDash val="solid"/>
            <a:round/>
            <a:headEnd type="none" w="med" len="med"/>
            <a:tailEnd type="none" w="med" len="med"/>
          </a:ln>
          <a:effectLst>
            <a:outerShdw blurRad="127000" dist="1270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a:ln>
                  <a:noFill/>
                </a:ln>
                <a:solidFill>
                  <a:schemeClr val="bg1"/>
                </a:solidFill>
                <a:effectLst/>
                <a:latin typeface="Arial" pitchFamily="28" charset="0"/>
                <a:ea typeface="ＭＳ Ｐゴシック" pitchFamily="28" charset="-128"/>
                <a:cs typeface="ＭＳ Ｐゴシック" pitchFamily="28" charset="-128"/>
              </a:rPr>
              <a:t>Additional slides</a:t>
            </a:r>
          </a:p>
        </p:txBody>
      </p:sp>
    </p:spTree>
    <p:extLst>
      <p:ext uri="{BB962C8B-B14F-4D97-AF65-F5344CB8AC3E}">
        <p14:creationId xmlns:p14="http://schemas.microsoft.com/office/powerpoint/2010/main" val="126428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(1/4) – Major Milestones</a:t>
            </a:r>
          </a:p>
        </p:txBody>
      </p:sp>
      <p:sp>
        <p:nvSpPr>
          <p:cNvPr id="3" name="Content Placeholder 2"/>
          <p:cNvSpPr>
            <a:spLocks noGrp="1"/>
          </p:cNvSpPr>
          <p:nvPr>
            <p:ph idx="1"/>
          </p:nvPr>
        </p:nvSpPr>
        <p:spPr>
          <a:xfrm>
            <a:off x="304800" y="1066800"/>
            <a:ext cx="10811691" cy="5244059"/>
          </a:xfrm>
        </p:spPr>
        <p:txBody>
          <a:bodyPr>
            <a:normAutofit fontScale="85000" lnSpcReduction="10000"/>
          </a:bodyPr>
          <a:lstStyle/>
          <a:p>
            <a:r>
              <a:rPr lang="en-US" b="1" dirty="0"/>
              <a:t>2013 – The IEEE Photonics Society Sweden Chapter was established</a:t>
            </a:r>
          </a:p>
          <a:p>
            <a:pPr lvl="1"/>
            <a:r>
              <a:rPr lang="en-US" dirty="0"/>
              <a:t>Founded by Dr. Patryk Urban</a:t>
            </a:r>
          </a:p>
          <a:p>
            <a:r>
              <a:rPr lang="en-US" b="1" dirty="0"/>
              <a:t>2015 – The first Board was elected</a:t>
            </a:r>
          </a:p>
          <a:p>
            <a:r>
              <a:rPr lang="en-US" b="1" dirty="0"/>
              <a:t>2015 – 1</a:t>
            </a:r>
            <a:r>
              <a:rPr lang="en-US" b="1" baseline="30000" dirty="0"/>
              <a:t>st</a:t>
            </a:r>
            <a:r>
              <a:rPr lang="en-US" b="1" dirty="0"/>
              <a:t> Outreach event showcasing photonics to the general public</a:t>
            </a:r>
          </a:p>
          <a:p>
            <a:pPr lvl="1"/>
            <a:r>
              <a:rPr lang="en-US" dirty="0"/>
              <a:t>Introduce a Girl to Photonics</a:t>
            </a:r>
          </a:p>
          <a:p>
            <a:r>
              <a:rPr lang="en-US" b="1" dirty="0"/>
              <a:t>2015 – 1</a:t>
            </a:r>
            <a:r>
              <a:rPr lang="en-US" b="1" baseline="30000" dirty="0"/>
              <a:t>st</a:t>
            </a:r>
            <a:r>
              <a:rPr lang="en-US" b="1" dirty="0"/>
              <a:t> Women-in-Photonics (WIP) event</a:t>
            </a:r>
          </a:p>
          <a:p>
            <a:r>
              <a:rPr lang="en-US" b="1" dirty="0"/>
              <a:t>2016 – 1</a:t>
            </a:r>
            <a:r>
              <a:rPr lang="en-US" b="1" baseline="30000" dirty="0"/>
              <a:t>st</a:t>
            </a:r>
            <a:r>
              <a:rPr lang="en-US" b="1" dirty="0"/>
              <a:t> event with an invited IEEE Distinguished Lecturer</a:t>
            </a:r>
          </a:p>
          <a:p>
            <a:r>
              <a:rPr lang="en-US" b="1" dirty="0"/>
              <a:t>2016 – Swedish Photonics Leadership Forum started</a:t>
            </a:r>
          </a:p>
          <a:p>
            <a:pPr lvl="1"/>
            <a:r>
              <a:rPr lang="en-US" dirty="0"/>
              <a:t>A collaborative effort including PhotonicSweden, Swedish Optical Society (SOS), and</a:t>
            </a:r>
            <a:br>
              <a:rPr lang="en-US" dirty="0"/>
            </a:br>
            <a:r>
              <a:rPr lang="en-US" dirty="0"/>
              <a:t>European Optical Society (EOS) in Sweden</a:t>
            </a:r>
          </a:p>
          <a:p>
            <a:r>
              <a:rPr lang="en-US" b="1" dirty="0"/>
              <a:t>2016 – 1</a:t>
            </a:r>
            <a:r>
              <a:rPr lang="en-US" b="1" baseline="30000" dirty="0"/>
              <a:t>st</a:t>
            </a:r>
            <a:r>
              <a:rPr lang="en-US" b="1" dirty="0"/>
              <a:t> Best Poster Award at Optical &amp; Photonics in Sweden (OPS)</a:t>
            </a:r>
          </a:p>
          <a:p>
            <a:r>
              <a:rPr lang="en-US" b="1" dirty="0"/>
              <a:t>2017 – 1</a:t>
            </a:r>
            <a:r>
              <a:rPr lang="en-US" b="1" baseline="30000" dirty="0"/>
              <a:t>st</a:t>
            </a:r>
            <a:r>
              <a:rPr lang="en-US" b="1" dirty="0"/>
              <a:t> Best PhD Thesis Award </a:t>
            </a:r>
            <a:r>
              <a:rPr lang="en-US" dirty="0"/>
              <a:t>(in optics &amp; photonics)</a:t>
            </a:r>
          </a:p>
          <a:p>
            <a:r>
              <a:rPr lang="en-US" b="1" dirty="0"/>
              <a:t>2019 – 1</a:t>
            </a:r>
            <a:r>
              <a:rPr lang="en-US" b="1" baseline="30000" dirty="0"/>
              <a:t>st</a:t>
            </a:r>
            <a:r>
              <a:rPr lang="en-US" b="1" dirty="0"/>
              <a:t> IEEE-PS-Sweden Quarterly Newsletter</a:t>
            </a:r>
          </a:p>
          <a:p>
            <a:r>
              <a:rPr lang="en-US" b="1" dirty="0"/>
              <a:t>2019 – 1</a:t>
            </a:r>
            <a:r>
              <a:rPr lang="en-US" b="1" baseline="30000" dirty="0"/>
              <a:t>st</a:t>
            </a:r>
            <a:r>
              <a:rPr lang="en-US" b="1" dirty="0"/>
              <a:t> OptoPub event </a:t>
            </a:r>
            <a:r>
              <a:rPr lang="en-US" dirty="0"/>
              <a:t>(in collaboration with PhotonicSweden)</a:t>
            </a:r>
          </a:p>
          <a:p>
            <a:pPr lvl="1"/>
            <a:r>
              <a:rPr lang="en-US" dirty="0"/>
              <a:t>Events to support involvement with local industry, institutes, and universities</a:t>
            </a:r>
          </a:p>
          <a:p>
            <a:r>
              <a:rPr lang="en-US" b="1" dirty="0"/>
              <a:t>2020 – 1</a:t>
            </a:r>
            <a:r>
              <a:rPr lang="en-US" b="1" baseline="30000" dirty="0"/>
              <a:t>st</a:t>
            </a:r>
            <a:r>
              <a:rPr lang="en-US" b="1" dirty="0"/>
              <a:t> Webinar</a:t>
            </a:r>
          </a:p>
          <a:p>
            <a:pPr lvl="1"/>
            <a:r>
              <a:rPr lang="en-US" dirty="0"/>
              <a:t>Events to support “professional development”</a:t>
            </a:r>
          </a:p>
          <a:p>
            <a:r>
              <a:rPr lang="en-US" b="1" dirty="0"/>
              <a:t>2022 – 1</a:t>
            </a:r>
            <a:r>
              <a:rPr lang="en-US" b="1" baseline="30000" dirty="0"/>
              <a:t>st</a:t>
            </a:r>
            <a:r>
              <a:rPr lang="en-US" b="1" dirty="0"/>
              <a:t> Webinar with an invited IEEE Distinguished Lecturer</a:t>
            </a:r>
          </a:p>
          <a:p>
            <a:r>
              <a:rPr lang="en-US" b="1" dirty="0"/>
              <a:t>2022 – 1</a:t>
            </a:r>
            <a:r>
              <a:rPr lang="en-US" b="1" baseline="30000" dirty="0"/>
              <a:t>st</a:t>
            </a:r>
            <a:r>
              <a:rPr lang="en-US" b="1" dirty="0"/>
              <a:t> presentation of the Chapter in the IEEE-PS Global Newsletter</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spTree>
    <p:extLst>
      <p:ext uri="{BB962C8B-B14F-4D97-AF65-F5344CB8AC3E}">
        <p14:creationId xmlns:p14="http://schemas.microsoft.com/office/powerpoint/2010/main" val="3854467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(2/4) – Organized/sponsored activities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graphicFrame>
        <p:nvGraphicFramePr>
          <p:cNvPr id="7" name="Tabell 7">
            <a:extLst>
              <a:ext uri="{FF2B5EF4-FFF2-40B4-BE49-F238E27FC236}">
                <a16:creationId xmlns:a16="http://schemas.microsoft.com/office/drawing/2014/main" id="{3B43D38B-132A-420B-9524-034C5F4B65B7}"/>
              </a:ext>
            </a:extLst>
          </p:cNvPr>
          <p:cNvGraphicFramePr>
            <a:graphicFrameLocks noGrp="1"/>
          </p:cNvGraphicFramePr>
          <p:nvPr>
            <p:ph idx="1"/>
            <p:extLst>
              <p:ext uri="{D42A27DB-BD31-4B8C-83A1-F6EECF244321}">
                <p14:modId xmlns:p14="http://schemas.microsoft.com/office/powerpoint/2010/main" val="4015623673"/>
              </p:ext>
            </p:extLst>
          </p:nvPr>
        </p:nvGraphicFramePr>
        <p:xfrm>
          <a:off x="304800" y="1066800"/>
          <a:ext cx="11582400" cy="4150360"/>
        </p:xfrm>
        <a:graphic>
          <a:graphicData uri="http://schemas.openxmlformats.org/drawingml/2006/table">
            <a:tbl>
              <a:tblPr firstRow="1" bandRow="1">
                <a:tableStyleId>{21E4AEA4-8DFA-4A89-87EB-49C32662AFE0}</a:tableStyleId>
              </a:tblPr>
              <a:tblGrid>
                <a:gridCol w="835068">
                  <a:extLst>
                    <a:ext uri="{9D8B030D-6E8A-4147-A177-3AD203B41FA5}">
                      <a16:colId xmlns:a16="http://schemas.microsoft.com/office/drawing/2014/main" val="2334985159"/>
                    </a:ext>
                  </a:extLst>
                </a:gridCol>
                <a:gridCol w="6789107">
                  <a:extLst>
                    <a:ext uri="{9D8B030D-6E8A-4147-A177-3AD203B41FA5}">
                      <a16:colId xmlns:a16="http://schemas.microsoft.com/office/drawing/2014/main" val="53891905"/>
                    </a:ext>
                  </a:extLst>
                </a:gridCol>
                <a:gridCol w="3958225">
                  <a:extLst>
                    <a:ext uri="{9D8B030D-6E8A-4147-A177-3AD203B41FA5}">
                      <a16:colId xmlns:a16="http://schemas.microsoft.com/office/drawing/2014/main" val="518045423"/>
                    </a:ext>
                  </a:extLst>
                </a:gridCol>
              </a:tblGrid>
              <a:tr h="370840">
                <a:tc>
                  <a:txBody>
                    <a:bodyPr/>
                    <a:lstStyle/>
                    <a:p>
                      <a:r>
                        <a:rPr lang="en-US" dirty="0"/>
                        <a:t>Year</a:t>
                      </a:r>
                    </a:p>
                  </a:txBody>
                  <a:tcPr/>
                </a:tc>
                <a:tc>
                  <a:txBody>
                    <a:bodyPr/>
                    <a:lstStyle/>
                    <a:p>
                      <a:r>
                        <a:rPr lang="en-US" dirty="0"/>
                        <a:t>Organized/sponsored event</a:t>
                      </a:r>
                    </a:p>
                  </a:txBody>
                  <a:tcPr/>
                </a:tc>
                <a:tc>
                  <a:txBody>
                    <a:bodyPr/>
                    <a:lstStyle/>
                    <a:p>
                      <a:r>
                        <a:rPr lang="en-US" dirty="0"/>
                        <a:t>Remarks</a:t>
                      </a:r>
                    </a:p>
                  </a:txBody>
                  <a:tcPr/>
                </a:tc>
                <a:extLst>
                  <a:ext uri="{0D108BD9-81ED-4DB2-BD59-A6C34878D82A}">
                    <a16:rowId xmlns:a16="http://schemas.microsoft.com/office/drawing/2014/main" val="2315974977"/>
                  </a:ext>
                </a:extLst>
              </a:tr>
              <a:tr h="370840">
                <a:tc>
                  <a:txBody>
                    <a:bodyPr/>
                    <a:lstStyle/>
                    <a:p>
                      <a:r>
                        <a:rPr lang="en-US" b="1" dirty="0"/>
                        <a:t>2014</a:t>
                      </a:r>
                    </a:p>
                  </a:txBody>
                  <a:tcPr/>
                </a:tc>
                <a:tc>
                  <a:txBody>
                    <a:bodyPr/>
                    <a:lstStyle/>
                    <a:p>
                      <a:pPr marL="108000" indent="-108000">
                        <a:buFont typeface="Arial" panose="020B0604020202020204" pitchFamily="34" charset="0"/>
                        <a:buChar char="•"/>
                      </a:pPr>
                      <a:r>
                        <a:rPr lang="en-US" sz="1400" dirty="0"/>
                        <a:t>18</a:t>
                      </a:r>
                      <a:r>
                        <a:rPr lang="en-US" sz="1400" baseline="30000" dirty="0"/>
                        <a:t>th</a:t>
                      </a:r>
                      <a:r>
                        <a:rPr lang="en-US" sz="1400" dirty="0"/>
                        <a:t> Conference on Optical Network Design and Modelling (KTH) [May]</a:t>
                      </a:r>
                    </a:p>
                    <a:p>
                      <a:pPr marL="108000" indent="-108000">
                        <a:buFont typeface="Arial" panose="020B0604020202020204" pitchFamily="34" charset="0"/>
                        <a:buChar char="•"/>
                      </a:pPr>
                      <a:r>
                        <a:rPr lang="en-US" sz="1400" dirty="0"/>
                        <a:t>"</a:t>
                      </a:r>
                      <a:r>
                        <a:rPr lang="en-US" sz="1400" i="1" dirty="0"/>
                        <a:t>Transformation Optics</a:t>
                      </a:r>
                      <a:r>
                        <a:rPr lang="en-US" sz="1400" dirty="0"/>
                        <a:t>” (Chalmers) [Nov]</a:t>
                      </a:r>
                    </a:p>
                  </a:txBody>
                  <a:tcPr/>
                </a:tc>
                <a:tc>
                  <a:txBody>
                    <a:bodyPr/>
                    <a:lstStyle/>
                    <a:p>
                      <a:r>
                        <a:rPr lang="en-US" sz="1400" dirty="0"/>
                        <a:t>Technical sponsor</a:t>
                      </a:r>
                    </a:p>
                    <a:p>
                      <a:r>
                        <a:rPr lang="en-US" sz="1400" dirty="0"/>
                        <a:t>Seminar, Co-organizer</a:t>
                      </a:r>
                    </a:p>
                  </a:txBody>
                  <a:tcPr/>
                </a:tc>
                <a:extLst>
                  <a:ext uri="{0D108BD9-81ED-4DB2-BD59-A6C34878D82A}">
                    <a16:rowId xmlns:a16="http://schemas.microsoft.com/office/drawing/2014/main" val="177789239"/>
                  </a:ext>
                </a:extLst>
              </a:tr>
              <a:tr h="370840">
                <a:tc>
                  <a:txBody>
                    <a:bodyPr/>
                    <a:lstStyle/>
                    <a:p>
                      <a:r>
                        <a:rPr lang="en-US" b="1" dirty="0"/>
                        <a:t>2015</a:t>
                      </a:r>
                    </a:p>
                  </a:txBody>
                  <a:tcPr/>
                </a:tc>
                <a:tc>
                  <a:txBody>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a:t>
                      </a:r>
                      <a:r>
                        <a:rPr kumimoji="0" lang="en-US" sz="1400" b="0" i="1" u="none" strike="noStrike" kern="1200" cap="none" spc="0" normalizeH="0" baseline="0" noProof="0" dirty="0">
                          <a:ln>
                            <a:noFill/>
                          </a:ln>
                          <a:solidFill>
                            <a:srgbClr val="000000"/>
                          </a:solidFill>
                          <a:effectLst/>
                          <a:uLnTx/>
                          <a:uFillTx/>
                          <a:latin typeface="+mn-lt"/>
                          <a:ea typeface="+mn-ea"/>
                          <a:cs typeface="+mn-cs"/>
                        </a:rPr>
                        <a:t>Frontiers and Challenges in Optical Communication</a:t>
                      </a:r>
                      <a:r>
                        <a:rPr kumimoji="0" lang="en-US" sz="1400" b="0" i="0" u="none" strike="noStrike" kern="1200" cap="none" spc="0" normalizeH="0" baseline="0" noProof="0" dirty="0">
                          <a:ln>
                            <a:noFill/>
                          </a:ln>
                          <a:solidFill>
                            <a:srgbClr val="000000"/>
                          </a:solidFill>
                          <a:effectLst/>
                          <a:uLnTx/>
                          <a:uFillTx/>
                          <a:latin typeface="+mn-lt"/>
                          <a:ea typeface="+mn-ea"/>
                          <a:cs typeface="+mn-cs"/>
                        </a:rPr>
                        <a:t>” (Chalmers) [Sept]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a:t>
                      </a:r>
                      <a:r>
                        <a:rPr kumimoji="0" lang="en-US" sz="1400" b="0" i="1" u="none" strike="noStrike" kern="1200" cap="none" spc="0" normalizeH="0" baseline="0" noProof="0" dirty="0">
                          <a:ln>
                            <a:noFill/>
                          </a:ln>
                          <a:solidFill>
                            <a:srgbClr val="000000"/>
                          </a:solidFill>
                          <a:effectLst/>
                          <a:uLnTx/>
                          <a:uFillTx/>
                          <a:latin typeface="+mn-lt"/>
                          <a:ea typeface="+mn-ea"/>
                          <a:cs typeface="+mn-cs"/>
                        </a:rPr>
                        <a:t>Introduce a Girl to Photonics</a:t>
                      </a:r>
                      <a:r>
                        <a:rPr kumimoji="0" lang="en-US" sz="1400" b="0" i="0" u="none" strike="noStrike" kern="1200" cap="none" spc="0" normalizeH="0" baseline="0" noProof="0" dirty="0">
                          <a:ln>
                            <a:noFill/>
                          </a:ln>
                          <a:solidFill>
                            <a:srgbClr val="000000"/>
                          </a:solidFill>
                          <a:effectLst/>
                          <a:uLnTx/>
                          <a:uFillTx/>
                          <a:latin typeface="+mn-lt"/>
                          <a:ea typeface="+mn-ea"/>
                          <a:cs typeface="+mn-cs"/>
                        </a:rPr>
                        <a:t>” (RISE) [Oct]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Optics and Photonics in Sweden (OPS) (KTH &amp; PhotonicSweden) [Oct]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IEEE Nordic Congress (IEEE Section Sweden) [Nov]</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Women in Photonics (RISE) [Dec]</a:t>
                      </a:r>
                    </a:p>
                  </a:txBody>
                  <a:tcPr/>
                </a:tc>
                <a:tc>
                  <a:txBody>
                    <a:bodyPr/>
                    <a:lstStyle/>
                    <a:p>
                      <a:r>
                        <a:rPr lang="en-US" sz="1400" dirty="0"/>
                        <a:t>Workshop, co-organizer, financial sponsor</a:t>
                      </a:r>
                    </a:p>
                    <a:p>
                      <a:r>
                        <a:rPr lang="en-US" sz="1400" dirty="0"/>
                        <a:t>Co-organizer, sponsor</a:t>
                      </a:r>
                    </a:p>
                    <a:p>
                      <a:r>
                        <a:rPr lang="en-US" sz="1400" dirty="0"/>
                        <a:t>Technical sponsor, media partner</a:t>
                      </a:r>
                    </a:p>
                    <a:p>
                      <a:r>
                        <a:rPr lang="en-US" sz="1400" dirty="0"/>
                        <a:t>Technical sponsor</a:t>
                      </a:r>
                    </a:p>
                    <a:p>
                      <a:r>
                        <a:rPr lang="en-US" sz="1400" dirty="0"/>
                        <a:t>Co-organizer, technical/financial sponsor </a:t>
                      </a:r>
                    </a:p>
                  </a:txBody>
                  <a:tcPr/>
                </a:tc>
                <a:extLst>
                  <a:ext uri="{0D108BD9-81ED-4DB2-BD59-A6C34878D82A}">
                    <a16:rowId xmlns:a16="http://schemas.microsoft.com/office/drawing/2014/main" val="2917702307"/>
                  </a:ext>
                </a:extLst>
              </a:tr>
              <a:tr h="370840">
                <a:tc>
                  <a:txBody>
                    <a:bodyPr/>
                    <a:lstStyle/>
                    <a:p>
                      <a:r>
                        <a:rPr lang="en-US" b="1" dirty="0"/>
                        <a:t>2016</a:t>
                      </a:r>
                    </a:p>
                  </a:txBody>
                  <a:tcPr/>
                </a:tc>
                <a:tc>
                  <a:txBody>
                    <a:bodyPr/>
                    <a:lstStyle/>
                    <a:p>
                      <a:pPr marL="108000" indent="-108000">
                        <a:buFont typeface="Arial" panose="020B0604020202020204" pitchFamily="34" charset="0"/>
                        <a:buChar char="•"/>
                      </a:pPr>
                      <a:r>
                        <a:rPr lang="en-US" sz="1400" dirty="0"/>
                        <a:t>Workshop on “Vertical Cavity Lasers” (Chalmers) [May]</a:t>
                      </a:r>
                    </a:p>
                    <a:p>
                      <a:pPr marL="108000" indent="-108000">
                        <a:buFont typeface="Arial" panose="020B0604020202020204" pitchFamily="34" charset="0"/>
                        <a:buChar char="•"/>
                      </a:pPr>
                      <a:r>
                        <a:rPr lang="en-US" sz="1400" dirty="0"/>
                        <a:t>“</a:t>
                      </a:r>
                      <a:r>
                        <a:rPr lang="en-US" sz="1400" i="1" dirty="0"/>
                        <a:t>Photonics and Electronics for School Children</a:t>
                      </a:r>
                      <a:r>
                        <a:rPr lang="en-US" sz="1400" dirty="0"/>
                        <a:t>” (RISE) [June]</a:t>
                      </a:r>
                    </a:p>
                    <a:p>
                      <a:pPr marL="108000" indent="-108000">
                        <a:buFont typeface="Arial" panose="020B0604020202020204" pitchFamily="34" charset="0"/>
                        <a:buChar char="•"/>
                      </a:pPr>
                      <a:r>
                        <a:rPr lang="en-US" sz="1400" dirty="0"/>
                        <a:t>Workshop on “</a:t>
                      </a:r>
                      <a:r>
                        <a:rPr lang="en-US" sz="1400" i="1" dirty="0"/>
                        <a:t>Micro-structured Optical Fibers</a:t>
                      </a:r>
                      <a:r>
                        <a:rPr lang="en-US" sz="1400" dirty="0"/>
                        <a:t>” (Ericsson) [Sept]</a:t>
                      </a:r>
                    </a:p>
                    <a:p>
                      <a:pPr marL="108000" indent="-108000">
                        <a:buFont typeface="Arial" panose="020B0604020202020204" pitchFamily="34" charset="0"/>
                        <a:buChar char="•"/>
                      </a:pPr>
                      <a:r>
                        <a:rPr lang="en-US" sz="1400" dirty="0"/>
                        <a:t>OPS-2016 (LiTH &amp; PhotonicSweden): Best Poster Award [Nov]</a:t>
                      </a:r>
                    </a:p>
                  </a:txBody>
                  <a:tcPr/>
                </a:tc>
                <a:tc>
                  <a:txBody>
                    <a:bodyPr/>
                    <a:lstStyle/>
                    <a:p>
                      <a:r>
                        <a:rPr lang="en-US" sz="1400" dirty="0"/>
                        <a:t>Co-organizer, technical/financial sponsor</a:t>
                      </a:r>
                    </a:p>
                    <a:p>
                      <a:r>
                        <a:rPr lang="en-US" sz="1400" dirty="0"/>
                        <a:t>Co-organizer, technical sponsor</a:t>
                      </a:r>
                    </a:p>
                    <a:p>
                      <a:r>
                        <a:rPr lang="en-US" sz="1400" dirty="0"/>
                        <a:t>Co-organizer, technical/financial sponsor</a:t>
                      </a:r>
                    </a:p>
                    <a:p>
                      <a:r>
                        <a:rPr lang="en-US" sz="1400" dirty="0"/>
                        <a:t>Financial sponsor, media partner</a:t>
                      </a:r>
                    </a:p>
                  </a:txBody>
                  <a:tcPr/>
                </a:tc>
                <a:extLst>
                  <a:ext uri="{0D108BD9-81ED-4DB2-BD59-A6C34878D82A}">
                    <a16:rowId xmlns:a16="http://schemas.microsoft.com/office/drawing/2014/main" val="1713738062"/>
                  </a:ext>
                </a:extLst>
              </a:tr>
              <a:tr h="370840">
                <a:tc>
                  <a:txBody>
                    <a:bodyPr/>
                    <a:lstStyle/>
                    <a:p>
                      <a:r>
                        <a:rPr lang="en-US" b="1" dirty="0"/>
                        <a:t>2017</a:t>
                      </a:r>
                    </a:p>
                  </a:txBody>
                  <a:tcPr/>
                </a:tc>
                <a:tc>
                  <a:txBody>
                    <a:bodyPr/>
                    <a:lstStyle/>
                    <a:p>
                      <a:pPr marL="108000" indent="-108000">
                        <a:buFont typeface="Arial" panose="020B0604020202020204" pitchFamily="34" charset="0"/>
                        <a:buChar char="•"/>
                      </a:pPr>
                      <a:r>
                        <a:rPr lang="en-US" sz="1400" dirty="0"/>
                        <a:t>Workshop on “</a:t>
                      </a:r>
                      <a:r>
                        <a:rPr lang="en-US" sz="1400" i="1" dirty="0"/>
                        <a:t>Road to 5G and Photonics for 5G Mobile Networks</a:t>
                      </a:r>
                      <a:r>
                        <a:rPr lang="en-US" sz="1400" dirty="0"/>
                        <a:t>” and “</a:t>
                      </a:r>
                      <a:r>
                        <a:rPr lang="en-US" sz="1400" i="1" dirty="0"/>
                        <a:t>Women’s Leadership in Science and Technology</a:t>
                      </a:r>
                      <a:r>
                        <a:rPr lang="en-US" sz="1400" dirty="0"/>
                        <a:t>” at ECOC-2017 [Sept]</a:t>
                      </a:r>
                    </a:p>
                    <a:p>
                      <a:pPr marL="108000" indent="-108000">
                        <a:buFont typeface="Arial" panose="020B0604020202020204" pitchFamily="34" charset="0"/>
                        <a:buChar char="•"/>
                      </a:pPr>
                      <a:r>
                        <a:rPr lang="en-US" sz="1400" dirty="0"/>
                        <a:t>OPS-2017 (KTH &amp; PhotonicSweden): Best Poster Award [Nov]</a:t>
                      </a:r>
                    </a:p>
                    <a:p>
                      <a:pPr marL="108000" indent="-108000">
                        <a:buFont typeface="Arial" panose="020B0604020202020204" pitchFamily="34" charset="0"/>
                        <a:buChar char="•"/>
                      </a:pPr>
                      <a:r>
                        <a:rPr lang="en-US" sz="1400" dirty="0"/>
                        <a:t>IEEE-PS Best PhD Thesis Award 2017 [Oct]</a:t>
                      </a:r>
                    </a:p>
                    <a:p>
                      <a:pPr marL="108000" indent="-108000">
                        <a:buFont typeface="Arial" panose="020B0604020202020204" pitchFamily="34" charset="0"/>
                        <a:buChar char="•"/>
                      </a:pPr>
                      <a:r>
                        <a:rPr lang="en-US" sz="1400" dirty="0"/>
                        <a:t>“</a:t>
                      </a:r>
                      <a:r>
                        <a:rPr lang="en-US" sz="1400" i="1" dirty="0"/>
                        <a:t>IEEE Nordic Nano-Photonics Workshop</a:t>
                      </a:r>
                      <a:r>
                        <a:rPr lang="en-US" sz="1400" dirty="0"/>
                        <a:t>” (Chalmers)</a:t>
                      </a:r>
                    </a:p>
                  </a:txBody>
                  <a:tcPr/>
                </a:tc>
                <a:tc>
                  <a:txBody>
                    <a:bodyPr/>
                    <a:lstStyle/>
                    <a:p>
                      <a:r>
                        <a:rPr lang="en-US" sz="1400" dirty="0"/>
                        <a:t>Organizer, technical/financial sponsor</a:t>
                      </a:r>
                      <a:br>
                        <a:rPr lang="en-US" sz="1400" dirty="0"/>
                      </a:br>
                      <a:r>
                        <a:rPr lang="en-US" sz="1400" dirty="0"/>
                        <a:t>(venue was Gothenburg, Sweden)</a:t>
                      </a:r>
                    </a:p>
                    <a:p>
                      <a:r>
                        <a:rPr lang="en-US" sz="1400" dirty="0"/>
                        <a:t>Financial sponsor, media partner</a:t>
                      </a:r>
                    </a:p>
                    <a:p>
                      <a:r>
                        <a:rPr lang="en-US" sz="1400" dirty="0"/>
                        <a:t>Organizer, financial sponsor</a:t>
                      </a:r>
                      <a:br>
                        <a:rPr lang="en-US" sz="1400" dirty="0"/>
                      </a:br>
                      <a:r>
                        <a:rPr lang="en-US" sz="1400" dirty="0"/>
                        <a:t>Co-organizer, financial sponsor</a:t>
                      </a:r>
                    </a:p>
                  </a:txBody>
                  <a:tcPr/>
                </a:tc>
                <a:extLst>
                  <a:ext uri="{0D108BD9-81ED-4DB2-BD59-A6C34878D82A}">
                    <a16:rowId xmlns:a16="http://schemas.microsoft.com/office/drawing/2014/main" val="305169227"/>
                  </a:ext>
                </a:extLst>
              </a:tr>
            </a:tbl>
          </a:graphicData>
        </a:graphic>
      </p:graphicFrame>
    </p:spTree>
    <p:extLst>
      <p:ext uri="{BB962C8B-B14F-4D97-AF65-F5344CB8AC3E}">
        <p14:creationId xmlns:p14="http://schemas.microsoft.com/office/powerpoint/2010/main" val="379112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00" y="1295400"/>
            <a:ext cx="6793300" cy="4146654"/>
          </a:xfrm>
        </p:spPr>
        <p:txBody>
          <a:bodyPr>
            <a:normAutofit fontScale="85000" lnSpcReduction="10000"/>
          </a:bodyPr>
          <a:lstStyle/>
          <a:p>
            <a:pPr indent="-342900">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The </a:t>
            </a:r>
            <a:r>
              <a:rPr lang="en-US" b="1" dirty="0">
                <a:solidFill>
                  <a:srgbClr val="0070C0"/>
                </a:solidFill>
                <a:latin typeface="Arial" panose="020B0604020202020204" pitchFamily="34" charset="0"/>
                <a:cs typeface="Arial" panose="020B0604020202020204" pitchFamily="34" charset="0"/>
              </a:rPr>
              <a:t>Photonics Society </a:t>
            </a:r>
            <a:r>
              <a:rPr lang="en-US" dirty="0">
                <a:latin typeface="Arial" panose="020B0604020202020204" pitchFamily="34" charset="0"/>
                <a:cs typeface="Arial" panose="020B0604020202020204" pitchFamily="34" charset="0"/>
              </a:rPr>
              <a:t>is part of the </a:t>
            </a:r>
            <a:r>
              <a:rPr lang="en-US" b="1" dirty="0">
                <a:solidFill>
                  <a:srgbClr val="0070C0"/>
                </a:solidFill>
                <a:latin typeface="Arial" panose="020B0604020202020204" pitchFamily="34" charset="0"/>
                <a:cs typeface="Arial" panose="020B0604020202020204" pitchFamily="34" charset="0"/>
              </a:rPr>
              <a:t>IEEE</a:t>
            </a:r>
            <a:r>
              <a:rPr lang="en-US" dirty="0">
                <a:latin typeface="Arial" panose="020B0604020202020204" pitchFamily="34" charset="0"/>
                <a:cs typeface="Arial" panose="020B0604020202020204" pitchFamily="34" charset="0"/>
              </a:rPr>
              <a:t> (460 000+ members).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It is the world’s largest technical professional organization dedicated to advancing technology for the benefit of humanity</a:t>
            </a:r>
          </a:p>
          <a:p>
            <a:pPr indent="-342900">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Our vibrant technical community of </a:t>
            </a:r>
            <a:r>
              <a:rPr lang="en-US" b="1" dirty="0">
                <a:solidFill>
                  <a:srgbClr val="0070C0"/>
                </a:solidFill>
                <a:latin typeface="Arial" panose="020B0604020202020204" pitchFamily="34" charset="0"/>
                <a:cs typeface="Arial" panose="020B0604020202020204" pitchFamily="34" charset="0"/>
              </a:rPr>
              <a:t>100,000+ professionals </a:t>
            </a:r>
            <a:r>
              <a:rPr lang="en-US" dirty="0">
                <a:latin typeface="Arial" panose="020B0604020202020204" pitchFamily="34" charset="0"/>
                <a:cs typeface="Arial" panose="020B0604020202020204" pitchFamily="34" charset="0"/>
              </a:rPr>
              <a:t>is dedicated to transforming breakthroughs in quantum physics into the devices, systems and products we use in our daily lives. From ubiquitous and inexpensive global communications via fiber optics, to lasers for medical and other applications, to flat-screen displays, to photovoltaic devices for solar energy, to LEDs for energy-efficient illumination, there are myriad examples of the society’s impact on the world around us.</a:t>
            </a:r>
          </a:p>
          <a:p>
            <a:pPr indent="-342900">
              <a:spcBef>
                <a:spcPts val="600"/>
              </a:spcBef>
              <a:buFont typeface="Wingdings" panose="05000000000000000000" pitchFamily="2" charset="2"/>
              <a:buChar char="Ø"/>
            </a:pPr>
            <a:r>
              <a:rPr lang="en-US" b="0" dirty="0">
                <a:solidFill>
                  <a:schemeClr val="tx1"/>
                </a:solidFill>
                <a:latin typeface="Arial" panose="020B0604020202020204" pitchFamily="34" charset="0"/>
                <a:cs typeface="Arial" panose="020B0604020202020204" pitchFamily="34" charset="0"/>
              </a:rPr>
              <a:t>The Society provide members with professional growth opportu-nities, publish journals, sponsor conferences and support local chapter and student activities around the world.</a:t>
            </a:r>
            <a:endParaRPr lang="en-US" dirty="0">
              <a:latin typeface="Arial" panose="020B0604020202020204" pitchFamily="34" charset="0"/>
              <a:cs typeface="Arial" panose="020B0604020202020204" pitchFamily="34" charset="0"/>
            </a:endParaRPr>
          </a:p>
          <a:p>
            <a:pPr indent="-342900">
              <a:spcBef>
                <a:spcPts val="600"/>
              </a:spcBef>
              <a:buFont typeface="Wingdings" panose="05000000000000000000" pitchFamily="2" charset="2"/>
              <a:buChar char="Ø"/>
            </a:pPr>
            <a:r>
              <a:rPr lang="en-US" b="1" dirty="0">
                <a:solidFill>
                  <a:srgbClr val="0070C0"/>
                </a:solidFill>
                <a:latin typeface="Arial" panose="020B0604020202020204" pitchFamily="34" charset="0"/>
                <a:cs typeface="Arial" panose="020B0604020202020204" pitchFamily="34" charset="0"/>
              </a:rPr>
              <a:t>IEEE Photonics Society Sweden Chapter</a:t>
            </a:r>
            <a:br>
              <a:rPr lang="en-US" b="1" dirty="0">
                <a:solidFill>
                  <a:srgbClr val="0070C0"/>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40 members (65% univ &amp; institutes, 35% companies)</a:t>
            </a:r>
            <a:endParaRPr lang="en-US" kern="1200" dirty="0">
              <a:solidFill>
                <a:srgbClr val="0070C0"/>
              </a:solidFill>
              <a:latin typeface="Arial" panose="020B0604020202020204" pitchFamily="34" charset="0"/>
              <a:ea typeface="ＭＳ Ｐゴシック"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8DA1C8E-87A3-44A2-8037-5E081C19464E}" type="slidenum">
              <a:rPr lang="en-US" smtClean="0"/>
              <a:pPr>
                <a:defRPr/>
              </a:pPr>
              <a:t>2</a:t>
            </a:fld>
            <a:endParaRPr lang="en-US" dirty="0"/>
          </a:p>
        </p:txBody>
      </p:sp>
      <p:sp>
        <p:nvSpPr>
          <p:cNvPr id="5" name="Title 1">
            <a:extLst>
              <a:ext uri="{FF2B5EF4-FFF2-40B4-BE49-F238E27FC236}">
                <a16:creationId xmlns:a16="http://schemas.microsoft.com/office/drawing/2014/main" id="{E67CAE8B-88B4-4856-A330-376B70596064}"/>
              </a:ext>
            </a:extLst>
          </p:cNvPr>
          <p:cNvSpPr>
            <a:spLocks noGrp="1"/>
          </p:cNvSpPr>
          <p:nvPr>
            <p:ph type="title"/>
          </p:nvPr>
        </p:nvSpPr>
        <p:spPr>
          <a:xfrm>
            <a:off x="306000" y="381000"/>
            <a:ext cx="10591800" cy="838200"/>
          </a:xfrm>
        </p:spPr>
        <p:txBody>
          <a:bodyPr/>
          <a:lstStyle/>
          <a:p>
            <a: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t>IEEE</a:t>
            </a:r>
            <a:r>
              <a:rPr lang="en-US" dirty="0">
                <a:solidFill>
                  <a:srgbClr val="005582"/>
                </a:solidFill>
                <a:latin typeface="Verdana"/>
              </a:rPr>
              <a:t> Photonics Society</a:t>
            </a:r>
            <a:br>
              <a:rPr lang="en-US" dirty="0">
                <a:solidFill>
                  <a:srgbClr val="005582"/>
                </a:solidFill>
              </a:rPr>
            </a:br>
            <a:r>
              <a:rPr lang="en-US" sz="2000" dirty="0">
                <a:solidFill>
                  <a:srgbClr val="0070C0"/>
                </a:solidFill>
              </a:rPr>
              <a:t>Overview &amp; benefits</a:t>
            </a:r>
            <a:endParaRPr lang="en-US" dirty="0"/>
          </a:p>
        </p:txBody>
      </p:sp>
      <p:pic>
        <p:nvPicPr>
          <p:cNvPr id="14" name="Picture 8">
            <a:extLst>
              <a:ext uri="{FF2B5EF4-FFF2-40B4-BE49-F238E27FC236}">
                <a16:creationId xmlns:a16="http://schemas.microsoft.com/office/drawing/2014/main" id="{28E64869-EF26-4366-86F4-F76077716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73585"/>
            <a:ext cx="1811205" cy="581326"/>
          </a:xfrm>
          <a:prstGeom prst="rect">
            <a:avLst/>
          </a:prstGeom>
        </p:spPr>
      </p:pic>
      <p:sp>
        <p:nvSpPr>
          <p:cNvPr id="20" name="TextBox 34">
            <a:extLst>
              <a:ext uri="{FF2B5EF4-FFF2-40B4-BE49-F238E27FC236}">
                <a16:creationId xmlns:a16="http://schemas.microsoft.com/office/drawing/2014/main" id="{81B4D01B-6720-45B5-8D1D-9AEBE15DB45E}"/>
              </a:ext>
            </a:extLst>
          </p:cNvPr>
          <p:cNvSpPr txBox="1"/>
          <p:nvPr/>
        </p:nvSpPr>
        <p:spPr>
          <a:xfrm>
            <a:off x="7061200" y="1291935"/>
            <a:ext cx="4927600" cy="3885679"/>
          </a:xfrm>
          <a:prstGeom prst="rect">
            <a:avLst/>
          </a:prstGeom>
          <a:noFill/>
        </p:spPr>
        <p:txBody>
          <a:bodyPr wrap="square">
            <a:spAutoFit/>
          </a:bodyPr>
          <a:lstStyle/>
          <a:p>
            <a:pPr algn="ctr">
              <a:spcBef>
                <a:spcPts val="1200"/>
              </a:spcBef>
            </a:pPr>
            <a:r>
              <a:rPr kumimoji="0" lang="en-US"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IEEE Photonics Society</a:t>
            </a:r>
          </a:p>
          <a:p>
            <a:pPr marL="180000" indent="-180000">
              <a:spcBef>
                <a:spcPts val="300"/>
              </a:spcBef>
              <a:buFont typeface="Arial" panose="020B0604020202020204" pitchFamily="34" charset="0"/>
              <a:buChar char="•"/>
            </a:pPr>
            <a:r>
              <a:rPr lang="en-US" sz="1800" u="sng" kern="0" dirty="0">
                <a:cs typeface="Arial" panose="020B0604020202020204" pitchFamily="34" charset="0"/>
              </a:rPr>
              <a:t>Reduced</a:t>
            </a:r>
            <a:r>
              <a:rPr lang="en-US" sz="1800" kern="0" dirty="0">
                <a:cs typeface="Arial" panose="020B0604020202020204" pitchFamily="34" charset="0"/>
              </a:rPr>
              <a:t> conference fees</a:t>
            </a:r>
            <a:endParaRPr kumimoji="0" lang="en-US"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180000" indent="-180000">
              <a:spcBef>
                <a:spcPts val="300"/>
              </a:spcBef>
              <a:buFont typeface="Arial" panose="020B0604020202020204" pitchFamily="34" charset="0"/>
              <a:buChar char="•"/>
            </a:pPr>
            <a:r>
              <a:rPr lang="en-US" sz="1800" kern="0" dirty="0">
                <a:cs typeface="Arial" panose="020B0604020202020204" pitchFamily="34" charset="0"/>
                <a:sym typeface="Symbol" panose="05050102010706020507" pitchFamily="18" charset="2"/>
              </a:rPr>
              <a:t>Open access publishing </a:t>
            </a:r>
            <a:r>
              <a:rPr lang="en-US" sz="1800" u="sng" kern="0" dirty="0">
                <a:cs typeface="Arial" panose="020B0604020202020204" pitchFamily="34" charset="0"/>
                <a:sym typeface="Symbol" panose="05050102010706020507" pitchFamily="18" charset="2"/>
              </a:rPr>
              <a:t>discount</a:t>
            </a:r>
            <a:r>
              <a:rPr lang="en-US" sz="1800" kern="0" dirty="0">
                <a:cs typeface="Arial" panose="020B0604020202020204" pitchFamily="34" charset="0"/>
                <a:sym typeface="Symbol" panose="05050102010706020507" pitchFamily="18" charset="2"/>
              </a:rPr>
              <a:t> (15%)</a:t>
            </a:r>
          </a:p>
          <a:p>
            <a:pPr marL="180000" indent="-180000">
              <a:spcBef>
                <a:spcPts val="300"/>
              </a:spcBef>
              <a:buFont typeface="Arial" panose="020B0604020202020204" pitchFamily="34" charset="0"/>
              <a:buChar char="•"/>
            </a:pPr>
            <a:r>
              <a:rPr kumimoji="0" lang="en-US" sz="1800" b="0" i="0" u="sng"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Symbol" panose="05050102010706020507" pitchFamily="18" charset="2"/>
              </a:rPr>
              <a:t>Free</a:t>
            </a:r>
            <a:r>
              <a:rPr kumimoji="0" lang="en-US"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Symbol" panose="05050102010706020507" pitchFamily="18" charset="2"/>
              </a:rPr>
              <a:t> full, online access to IEEE-PS journals:</a:t>
            </a:r>
            <a:endParaRPr lang="en-US" sz="1800" kern="0" dirty="0">
              <a:cs typeface="Arial" panose="020B0604020202020204" pitchFamily="34" charset="0"/>
              <a:sym typeface="Symbol" panose="05050102010706020507" pitchFamily="18" charset="2"/>
            </a:endParaRPr>
          </a:p>
          <a:p>
            <a:pPr marL="360000" lvl="1" indent="-180000">
              <a:spcBef>
                <a:spcPts val="300"/>
              </a:spcBef>
              <a:buFont typeface="Arial" panose="020B0604020202020204" pitchFamily="34" charset="0"/>
              <a:buChar cha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IEEE Photonics Journal</a:t>
            </a:r>
          </a:p>
          <a:p>
            <a:pPr marL="360000" lvl="1" indent="-180000">
              <a:spcBef>
                <a:spcPts val="0"/>
              </a:spcBef>
              <a:buFont typeface="Arial" panose="020B0604020202020204" pitchFamily="34" charset="0"/>
              <a:buChar char="•"/>
            </a:pPr>
            <a:r>
              <a:rPr lang="en-US" sz="1400" kern="0" dirty="0">
                <a:latin typeface="Arial" panose="020B0604020202020204" pitchFamily="34" charset="0"/>
                <a:cs typeface="Arial" panose="020B0604020202020204" pitchFamily="34" charset="0"/>
              </a:rPr>
              <a:t>IEEE Photonics Technology Letters</a:t>
            </a:r>
          </a:p>
          <a:p>
            <a:pPr marL="360000" lvl="1" indent="-180000">
              <a:spcBef>
                <a:spcPts val="0"/>
              </a:spcBef>
              <a:buFont typeface="Arial" panose="020B0604020202020204" pitchFamily="34" charset="0"/>
              <a:buChar char="•"/>
            </a:pPr>
            <a:r>
              <a:rPr lang="en-US" sz="1400" kern="0" dirty="0">
                <a:latin typeface="Arial" panose="020B0604020202020204" pitchFamily="34" charset="0"/>
                <a:cs typeface="Arial" panose="020B0604020202020204" pitchFamily="34" charset="0"/>
              </a:rPr>
              <a:t>IEEE Journal of Quantum Electronics</a:t>
            </a:r>
          </a:p>
          <a:p>
            <a:pPr marL="360000" lvl="1" indent="-180000">
              <a:spcBef>
                <a:spcPts val="0"/>
              </a:spcBef>
              <a:buFont typeface="Arial" panose="020B0604020202020204" pitchFamily="34" charset="0"/>
              <a:buChar char="•"/>
            </a:pPr>
            <a:r>
              <a:rPr lang="en-US" sz="1400" kern="0" dirty="0">
                <a:latin typeface="Arial" panose="020B0604020202020204" pitchFamily="34" charset="0"/>
                <a:cs typeface="Arial" panose="020B0604020202020204" pitchFamily="34" charset="0"/>
              </a:rPr>
              <a:t>IEEE Journal of Selected Topics in Quantum Electronics</a:t>
            </a:r>
          </a:p>
          <a:p>
            <a:pPr marL="360000" lvl="1" indent="-180000">
              <a:spcBef>
                <a:spcPts val="0"/>
              </a:spcBef>
              <a:buFont typeface="Arial" panose="020B0604020202020204" pitchFamily="34" charset="0"/>
              <a:buChar char="•"/>
            </a:pPr>
            <a:r>
              <a:rPr lang="en-US" sz="1400" kern="0" dirty="0">
                <a:latin typeface="Arial" panose="020B0604020202020204" pitchFamily="34" charset="0"/>
                <a:cs typeface="Arial" panose="020B0604020202020204" pitchFamily="34" charset="0"/>
              </a:rPr>
              <a:t>IEEE/OSA Journal of Lightwave Technology</a:t>
            </a:r>
          </a:p>
          <a:p>
            <a:pPr marL="360000" lvl="1" indent="-180000">
              <a:spcBef>
                <a:spcPts val="0"/>
              </a:spcBef>
              <a:buFont typeface="Arial" panose="020B0604020202020204" pitchFamily="34" charset="0"/>
              <a:buChar char="•"/>
            </a:pPr>
            <a:r>
              <a:rPr lang="en-US" sz="1400" kern="0" dirty="0">
                <a:latin typeface="Arial" panose="020B0604020202020204" pitchFamily="34" charset="0"/>
                <a:cs typeface="Arial" panose="020B0604020202020204" pitchFamily="34" charset="0"/>
              </a:rPr>
              <a:t>IEEE/OSA Journal of Optical Communications &amp; Networking</a:t>
            </a:r>
          </a:p>
          <a:p>
            <a:pPr marL="360000" lvl="1" indent="-180000">
              <a:spcBef>
                <a:spcPts val="0"/>
              </a:spcBef>
              <a:buFont typeface="Arial" panose="020B0604020202020204" pitchFamily="34" charset="0"/>
              <a:buChar char="•"/>
            </a:pPr>
            <a:r>
              <a:rPr lang="en-US" sz="1400" kern="0" dirty="0">
                <a:latin typeface="Arial" panose="020B0604020202020204" pitchFamily="34" charset="0"/>
                <a:cs typeface="Arial" panose="020B0604020202020204" pitchFamily="34" charset="0"/>
              </a:rPr>
              <a:t>IEEE/OSA Journal of Display Technology</a:t>
            </a:r>
          </a:p>
          <a:p>
            <a:pPr marL="180000" indent="-180000">
              <a:spcBef>
                <a:spcPts val="300"/>
              </a:spcBef>
              <a:buFont typeface="Arial" panose="020B0604020202020204" pitchFamily="34" charset="0"/>
              <a:buChar char="•"/>
            </a:pPr>
            <a:r>
              <a:rPr kumimoji="0" lang="en-US" sz="1800" b="0" i="0" u="sng"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Free</a:t>
            </a:r>
            <a:r>
              <a:rPr kumimoji="0" lang="en-US"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online access to all IEEE PS-sponsored conference proceedings</a:t>
            </a:r>
          </a:p>
        </p:txBody>
      </p:sp>
      <p:sp>
        <p:nvSpPr>
          <p:cNvPr id="22" name="Rectangle: Rounded Corners 37">
            <a:extLst>
              <a:ext uri="{FF2B5EF4-FFF2-40B4-BE49-F238E27FC236}">
                <a16:creationId xmlns:a16="http://schemas.microsoft.com/office/drawing/2014/main" id="{CA9E1641-1732-4604-8ADD-70E5C7C2773D}"/>
              </a:ext>
            </a:extLst>
          </p:cNvPr>
          <p:cNvSpPr/>
          <p:nvPr/>
        </p:nvSpPr>
        <p:spPr bwMode="auto">
          <a:xfrm>
            <a:off x="7061200" y="1219200"/>
            <a:ext cx="4927600" cy="4077552"/>
          </a:xfrm>
          <a:prstGeom prst="roundRect">
            <a:avLst>
              <a:gd name="adj" fmla="val 8382"/>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endParaRPr>
          </a:p>
        </p:txBody>
      </p:sp>
    </p:spTree>
    <p:extLst>
      <p:ext uri="{BB962C8B-B14F-4D97-AF65-F5344CB8AC3E}">
        <p14:creationId xmlns:p14="http://schemas.microsoft.com/office/powerpoint/2010/main" val="55555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(3/4) – Organized/sponsored activities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graphicFrame>
        <p:nvGraphicFramePr>
          <p:cNvPr id="7" name="Tabell 7">
            <a:extLst>
              <a:ext uri="{FF2B5EF4-FFF2-40B4-BE49-F238E27FC236}">
                <a16:creationId xmlns:a16="http://schemas.microsoft.com/office/drawing/2014/main" id="{3B43D38B-132A-420B-9524-034C5F4B65B7}"/>
              </a:ext>
            </a:extLst>
          </p:cNvPr>
          <p:cNvGraphicFramePr>
            <a:graphicFrameLocks noGrp="1"/>
          </p:cNvGraphicFramePr>
          <p:nvPr>
            <p:ph idx="1"/>
            <p:extLst>
              <p:ext uri="{D42A27DB-BD31-4B8C-83A1-F6EECF244321}">
                <p14:modId xmlns:p14="http://schemas.microsoft.com/office/powerpoint/2010/main" val="2084626816"/>
              </p:ext>
            </p:extLst>
          </p:nvPr>
        </p:nvGraphicFramePr>
        <p:xfrm>
          <a:off x="304800" y="1066801"/>
          <a:ext cx="11582400" cy="4272280"/>
        </p:xfrm>
        <a:graphic>
          <a:graphicData uri="http://schemas.openxmlformats.org/drawingml/2006/table">
            <a:tbl>
              <a:tblPr firstRow="1" bandRow="1">
                <a:tableStyleId>{21E4AEA4-8DFA-4A89-87EB-49C32662AFE0}</a:tableStyleId>
              </a:tblPr>
              <a:tblGrid>
                <a:gridCol w="835068">
                  <a:extLst>
                    <a:ext uri="{9D8B030D-6E8A-4147-A177-3AD203B41FA5}">
                      <a16:colId xmlns:a16="http://schemas.microsoft.com/office/drawing/2014/main" val="2334985159"/>
                    </a:ext>
                  </a:extLst>
                </a:gridCol>
                <a:gridCol w="6839211">
                  <a:extLst>
                    <a:ext uri="{9D8B030D-6E8A-4147-A177-3AD203B41FA5}">
                      <a16:colId xmlns:a16="http://schemas.microsoft.com/office/drawing/2014/main" val="53891905"/>
                    </a:ext>
                  </a:extLst>
                </a:gridCol>
                <a:gridCol w="3908121">
                  <a:extLst>
                    <a:ext uri="{9D8B030D-6E8A-4147-A177-3AD203B41FA5}">
                      <a16:colId xmlns:a16="http://schemas.microsoft.com/office/drawing/2014/main" val="518045423"/>
                    </a:ext>
                  </a:extLst>
                </a:gridCol>
              </a:tblGrid>
              <a:tr h="370840">
                <a:tc>
                  <a:txBody>
                    <a:bodyPr/>
                    <a:lstStyle/>
                    <a:p>
                      <a:r>
                        <a:rPr lang="en-US" dirty="0"/>
                        <a:t>Year</a:t>
                      </a:r>
                    </a:p>
                  </a:txBody>
                  <a:tcPr/>
                </a:tc>
                <a:tc>
                  <a:txBody>
                    <a:bodyPr/>
                    <a:lstStyle/>
                    <a:p>
                      <a:r>
                        <a:rPr lang="en-US" dirty="0"/>
                        <a:t>Organized/sponsored event</a:t>
                      </a:r>
                    </a:p>
                  </a:txBody>
                  <a:tcPr/>
                </a:tc>
                <a:tc>
                  <a:txBody>
                    <a:bodyPr/>
                    <a:lstStyle/>
                    <a:p>
                      <a:r>
                        <a:rPr lang="en-US" dirty="0"/>
                        <a:t>Remarks</a:t>
                      </a:r>
                    </a:p>
                  </a:txBody>
                  <a:tcPr/>
                </a:tc>
                <a:extLst>
                  <a:ext uri="{0D108BD9-81ED-4DB2-BD59-A6C34878D82A}">
                    <a16:rowId xmlns:a16="http://schemas.microsoft.com/office/drawing/2014/main" val="2315974977"/>
                  </a:ext>
                </a:extLst>
              </a:tr>
              <a:tr h="370840">
                <a:tc>
                  <a:txBody>
                    <a:bodyPr/>
                    <a:lstStyle/>
                    <a:p>
                      <a:r>
                        <a:rPr lang="en-US" b="1" dirty="0"/>
                        <a:t>2018</a:t>
                      </a:r>
                    </a:p>
                  </a:txBody>
                  <a:tcPr/>
                </a:tc>
                <a:tc>
                  <a:txBody>
                    <a:bodyPr/>
                    <a:lstStyle/>
                    <a:p>
                      <a:pPr marL="108000" indent="-108000">
                        <a:buFont typeface="Arial" panose="020B0604020202020204" pitchFamily="34" charset="0"/>
                        <a:buChar char="•"/>
                      </a:pPr>
                      <a:r>
                        <a:rPr lang="en-US" sz="1400" dirty="0"/>
                        <a:t>Workshop on “</a:t>
                      </a:r>
                      <a:r>
                        <a:rPr lang="en-US" sz="1400" i="1" dirty="0"/>
                        <a:t>Micro-resonator Frequency Combs</a:t>
                      </a:r>
                      <a:r>
                        <a:rPr lang="en-US" sz="1400" dirty="0"/>
                        <a:t>” (Chalmers) [April]</a:t>
                      </a:r>
                    </a:p>
                    <a:p>
                      <a:pPr marL="108000" indent="-108000">
                        <a:buFont typeface="Arial" panose="020B0604020202020204" pitchFamily="34" charset="0"/>
                        <a:buChar char="•"/>
                      </a:pPr>
                      <a:r>
                        <a:rPr lang="en-US" sz="1400" dirty="0"/>
                        <a:t>“</a:t>
                      </a:r>
                      <a:r>
                        <a:rPr lang="en-US" sz="1400" i="1" dirty="0"/>
                        <a:t>Women Leaders in Science and Technology</a:t>
                      </a:r>
                      <a:r>
                        <a:rPr lang="en-US" sz="1400" dirty="0"/>
                        <a:t>”, QSIP-2018 (RISE) [June]</a:t>
                      </a:r>
                    </a:p>
                    <a:p>
                      <a:pPr marL="108000" indent="-108000">
                        <a:buFont typeface="Arial" panose="020B0604020202020204" pitchFamily="34" charset="0"/>
                        <a:buChar char="•"/>
                      </a:pPr>
                      <a:r>
                        <a:rPr lang="en-US" sz="1400" dirty="0"/>
                        <a:t>ICAIT-2018 (KTH): Best Paper/Poster Awards [Aug]</a:t>
                      </a:r>
                    </a:p>
                    <a:p>
                      <a:pPr marL="108000" indent="-108000">
                        <a:buFont typeface="Arial" panose="020B0604020202020204" pitchFamily="34" charset="0"/>
                        <a:buChar char="•"/>
                      </a:pPr>
                      <a:r>
                        <a:rPr lang="en-US" sz="1400" dirty="0"/>
                        <a:t>NOP-2018 (KTH, PhotonicSweden): Best Poster Award [Sept]</a:t>
                      </a:r>
                    </a:p>
                    <a:p>
                      <a:pPr marL="108000" indent="-108000">
                        <a:buFont typeface="Arial" panose="020B0604020202020204" pitchFamily="34" charset="0"/>
                        <a:buChar char="•"/>
                      </a:pPr>
                      <a:r>
                        <a:rPr lang="en-US" sz="1400" dirty="0"/>
                        <a:t>IEEE-PS Best PhD Thesis Award 2018 [Oct]</a:t>
                      </a:r>
                    </a:p>
                    <a:p>
                      <a:pPr marL="108000" indent="-108000">
                        <a:buFont typeface="Arial" panose="020B0604020202020204" pitchFamily="34" charset="0"/>
                        <a:buChar char="•"/>
                      </a:pPr>
                      <a:r>
                        <a:rPr lang="en-US" sz="1400" dirty="0"/>
                        <a:t>“</a:t>
                      </a:r>
                      <a:r>
                        <a:rPr lang="en-US" sz="1400" i="1" dirty="0"/>
                        <a:t>Swedish workshop on Li-Fi technologies</a:t>
                      </a:r>
                      <a:r>
                        <a:rPr lang="en-US" sz="1400" dirty="0"/>
                        <a:t>” (SEA, Ericsson, IEEE) [Dec]</a:t>
                      </a:r>
                    </a:p>
                  </a:txBody>
                  <a:tcPr/>
                </a:tc>
                <a:tc>
                  <a:txBody>
                    <a:bodyPr/>
                    <a:lstStyle/>
                    <a:p>
                      <a:r>
                        <a:rPr lang="en-US" sz="1400" dirty="0"/>
                        <a:t>Co-organizer, IEEE DL</a:t>
                      </a:r>
                    </a:p>
                    <a:p>
                      <a:r>
                        <a:rPr lang="en-US" sz="1400" dirty="0"/>
                        <a:t>Co-organizer, financial support</a:t>
                      </a:r>
                    </a:p>
                    <a:p>
                      <a:r>
                        <a:rPr lang="en-US" sz="1400" dirty="0"/>
                        <a:t>IEEE Conference TCS, financial support</a:t>
                      </a:r>
                    </a:p>
                    <a:p>
                      <a:r>
                        <a:rPr lang="en-US" sz="1400" dirty="0"/>
                        <a:t>Award organizer, financial sponsor</a:t>
                      </a:r>
                    </a:p>
                    <a:p>
                      <a:r>
                        <a:rPr lang="en-US" sz="1400" dirty="0"/>
                        <a:t>Organizer, financial sponsor</a:t>
                      </a:r>
                    </a:p>
                    <a:p>
                      <a:r>
                        <a:rPr lang="en-US" sz="1400" dirty="0"/>
                        <a:t>Co-organizer</a:t>
                      </a:r>
                    </a:p>
                  </a:txBody>
                  <a:tcPr/>
                </a:tc>
                <a:extLst>
                  <a:ext uri="{0D108BD9-81ED-4DB2-BD59-A6C34878D82A}">
                    <a16:rowId xmlns:a16="http://schemas.microsoft.com/office/drawing/2014/main" val="177789239"/>
                  </a:ext>
                </a:extLst>
              </a:tr>
              <a:tr h="370840">
                <a:tc>
                  <a:txBody>
                    <a:bodyPr/>
                    <a:lstStyle/>
                    <a:p>
                      <a:r>
                        <a:rPr lang="en-US" b="1" dirty="0"/>
                        <a:t>2019</a:t>
                      </a:r>
                    </a:p>
                  </a:txBody>
                  <a:tcPr/>
                </a:tc>
                <a:tc>
                  <a:txBody>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Workshop on Information Optics (WIO-2019) (KTH/RISE) [July]</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OptoPub in Sthlm (PhotonicSweden, IEEE) [Sept]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OPS-2019 (LTH, PhotonicSweden): Best Poster Award [Oct]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IEEE-PS Best PhD Theis Award 2019 [Oct]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t>
                      </a:r>
                      <a:r>
                        <a:rPr lang="en-US" sz="1400" i="1" dirty="0"/>
                        <a:t>Women in Innovation and Sustainability</a:t>
                      </a:r>
                      <a:r>
                        <a:rPr lang="en-US" sz="1400" dirty="0"/>
                        <a:t>”, NMDC-2019 (RISE)</a:t>
                      </a:r>
                    </a:p>
                  </a:txBody>
                  <a:tcPr/>
                </a:tc>
                <a:tc>
                  <a:txBody>
                    <a:bodyPr/>
                    <a:lstStyle/>
                    <a:p>
                      <a:r>
                        <a:rPr lang="en-US" sz="1400" dirty="0"/>
                        <a:t>Co-organizer, financial support</a:t>
                      </a:r>
                    </a:p>
                    <a:p>
                      <a:r>
                        <a:rPr lang="en-US" sz="1400" dirty="0"/>
                        <a:t>Co-organizer, financial support</a:t>
                      </a:r>
                    </a:p>
                    <a:p>
                      <a:r>
                        <a:rPr lang="en-US" sz="1400" dirty="0"/>
                        <a:t>Award organizer, financial sponsor</a:t>
                      </a:r>
                    </a:p>
                    <a:p>
                      <a:r>
                        <a:rPr lang="en-US" sz="1400" dirty="0"/>
                        <a:t>Organizer, financial sponsor</a:t>
                      </a:r>
                    </a:p>
                    <a:p>
                      <a:r>
                        <a:rPr lang="en-US" sz="1400" dirty="0"/>
                        <a:t>Co-organizer, financial support</a:t>
                      </a:r>
                    </a:p>
                  </a:txBody>
                  <a:tcPr/>
                </a:tc>
                <a:extLst>
                  <a:ext uri="{0D108BD9-81ED-4DB2-BD59-A6C34878D82A}">
                    <a16:rowId xmlns:a16="http://schemas.microsoft.com/office/drawing/2014/main" val="2917702307"/>
                  </a:ext>
                </a:extLst>
              </a:tr>
              <a:tr h="370840">
                <a:tc>
                  <a:txBody>
                    <a:bodyPr/>
                    <a:lstStyle/>
                    <a:p>
                      <a:r>
                        <a:rPr lang="en-US" b="1" dirty="0"/>
                        <a:t>2020</a:t>
                      </a:r>
                    </a:p>
                  </a:txBody>
                  <a:tcPr/>
                </a:tc>
                <a:tc>
                  <a:txBody>
                    <a:bodyPr/>
                    <a:lstStyle/>
                    <a:p>
                      <a:pPr marL="108000" indent="-108000">
                        <a:buFont typeface="Arial" panose="020B0604020202020204" pitchFamily="34" charset="0"/>
                        <a:buChar char="•"/>
                      </a:pPr>
                      <a:r>
                        <a:rPr lang="en-US" sz="1400" dirty="0"/>
                        <a:t>“</a:t>
                      </a:r>
                      <a:r>
                        <a:rPr lang="en-US" sz="1400" i="1" dirty="0"/>
                        <a:t>Women-in-STEM symposium</a:t>
                      </a:r>
                      <a:r>
                        <a:rPr lang="en-US" sz="1400" dirty="0"/>
                        <a:t>” (CSW-2020) (RISE) [</a:t>
                      </a:r>
                      <a:r>
                        <a:rPr lang="en-US" sz="1400" dirty="0">
                          <a:solidFill>
                            <a:srgbClr val="FF0000"/>
                          </a:solidFill>
                        </a:rPr>
                        <a:t>Postponed</a:t>
                      </a:r>
                      <a:r>
                        <a:rPr lang="en-US" sz="1400" dirty="0"/>
                        <a:t>]</a:t>
                      </a:r>
                    </a:p>
                    <a:p>
                      <a:pPr marL="108000" indent="-108000">
                        <a:buFont typeface="Arial" panose="020B0604020202020204" pitchFamily="34" charset="0"/>
                        <a:buChar char="•"/>
                      </a:pPr>
                      <a:r>
                        <a:rPr lang="en-US" sz="1400" dirty="0"/>
                        <a:t>OptoPub in Sthlm (PhotonicSweden, IEEE) [</a:t>
                      </a:r>
                      <a:r>
                        <a:rPr lang="en-US" sz="1400" dirty="0">
                          <a:solidFill>
                            <a:srgbClr val="FF0000"/>
                          </a:solidFill>
                        </a:rPr>
                        <a:t>Postponed</a:t>
                      </a:r>
                      <a:r>
                        <a:rPr lang="en-US" sz="1400" dirty="0"/>
                        <a:t>]</a:t>
                      </a:r>
                    </a:p>
                    <a:p>
                      <a:pPr marL="108000" indent="-108000">
                        <a:buFont typeface="Arial" panose="020B0604020202020204" pitchFamily="34" charset="0"/>
                        <a:buChar char="•"/>
                      </a:pPr>
                      <a:r>
                        <a:rPr lang="en-US" sz="1400" dirty="0"/>
                        <a:t>OPS-2020 (Umeå-U, PhotonicSweden): Best Poster Award [</a:t>
                      </a:r>
                      <a:r>
                        <a:rPr lang="en-US" sz="1400" dirty="0">
                          <a:solidFill>
                            <a:srgbClr val="FF0000"/>
                          </a:solidFill>
                        </a:rPr>
                        <a:t>Postponed</a:t>
                      </a:r>
                      <a:r>
                        <a:rPr lang="en-US" sz="1400" dirty="0"/>
                        <a:t>]</a:t>
                      </a:r>
                    </a:p>
                    <a:p>
                      <a:pPr marL="108000" indent="-108000">
                        <a:buFont typeface="Arial" panose="020B0604020202020204" pitchFamily="34" charset="0"/>
                        <a:buChar char="•"/>
                      </a:pPr>
                      <a:r>
                        <a:rPr lang="en-US" sz="1400" dirty="0"/>
                        <a:t>IEEE-PS Best PhD Thesis Award 2020 [Oct]</a:t>
                      </a:r>
                    </a:p>
                    <a:p>
                      <a:pPr marL="108000" indent="-108000">
                        <a:buFont typeface="Arial" panose="020B0604020202020204" pitchFamily="34" charset="0"/>
                        <a:buChar char="•"/>
                      </a:pPr>
                      <a:r>
                        <a:rPr lang="en-US" sz="1400" i="1" dirty="0"/>
                        <a:t>“Sensors at Antarctica</a:t>
                      </a:r>
                      <a:r>
                        <a:rPr lang="en-US" sz="1400" i="0" dirty="0"/>
                        <a:t>”, seminar at KTH Space Center (RISE/KTH) [Nov]</a:t>
                      </a:r>
                    </a:p>
                    <a:p>
                      <a:pPr marL="108000" indent="-108000">
                        <a:buFont typeface="Arial" panose="020B0604020202020204" pitchFamily="34" charset="0"/>
                        <a:buChar char="•"/>
                      </a:pPr>
                      <a:r>
                        <a:rPr lang="en-US" sz="1400" i="1" dirty="0"/>
                        <a:t>“Metamaterial in Photonics”, </a:t>
                      </a:r>
                      <a:r>
                        <a:rPr lang="en-US" sz="1400" i="0" dirty="0"/>
                        <a:t>webinar (Chalmers/RISE) [Dec]</a:t>
                      </a:r>
                    </a:p>
                  </a:txBody>
                  <a:tcPr/>
                </a:tc>
                <a:tc>
                  <a:txBody>
                    <a:bodyPr/>
                    <a:lstStyle/>
                    <a:p>
                      <a:r>
                        <a:rPr lang="en-US" sz="1400" dirty="0"/>
                        <a:t>Co-organizer, financial support</a:t>
                      </a:r>
                    </a:p>
                    <a:p>
                      <a:r>
                        <a:rPr lang="en-US" sz="1400" dirty="0"/>
                        <a:t>Co-organizer, financial support</a:t>
                      </a:r>
                    </a:p>
                    <a:p>
                      <a:r>
                        <a:rPr lang="en-US" sz="1400" dirty="0"/>
                        <a:t>Award organizer, financial sponsor</a:t>
                      </a:r>
                    </a:p>
                    <a:p>
                      <a:r>
                        <a:rPr lang="en-US" sz="1400" dirty="0"/>
                        <a:t>Organizer, financial sponsor</a:t>
                      </a:r>
                    </a:p>
                    <a:p>
                      <a:r>
                        <a:rPr lang="en-US" sz="1400" dirty="0"/>
                        <a:t>Co-organizer, financial support</a:t>
                      </a:r>
                    </a:p>
                    <a:p>
                      <a:r>
                        <a:rPr lang="en-US" sz="1400" dirty="0"/>
                        <a:t>Organizer</a:t>
                      </a:r>
                    </a:p>
                  </a:txBody>
                  <a:tcPr/>
                </a:tc>
                <a:extLst>
                  <a:ext uri="{0D108BD9-81ED-4DB2-BD59-A6C34878D82A}">
                    <a16:rowId xmlns:a16="http://schemas.microsoft.com/office/drawing/2014/main" val="1713738062"/>
                  </a:ext>
                </a:extLst>
              </a:tr>
            </a:tbl>
          </a:graphicData>
        </a:graphic>
      </p:graphicFrame>
    </p:spTree>
    <p:extLst>
      <p:ext uri="{BB962C8B-B14F-4D97-AF65-F5344CB8AC3E}">
        <p14:creationId xmlns:p14="http://schemas.microsoft.com/office/powerpoint/2010/main" val="163206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(4/4) – Organized/sponsored activities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graphicFrame>
        <p:nvGraphicFramePr>
          <p:cNvPr id="7" name="Tabell 7">
            <a:extLst>
              <a:ext uri="{FF2B5EF4-FFF2-40B4-BE49-F238E27FC236}">
                <a16:creationId xmlns:a16="http://schemas.microsoft.com/office/drawing/2014/main" id="{3B43D38B-132A-420B-9524-034C5F4B65B7}"/>
              </a:ext>
            </a:extLst>
          </p:cNvPr>
          <p:cNvGraphicFramePr>
            <a:graphicFrameLocks noGrp="1"/>
          </p:cNvGraphicFramePr>
          <p:nvPr>
            <p:ph idx="1"/>
          </p:nvPr>
        </p:nvGraphicFramePr>
        <p:xfrm>
          <a:off x="304800" y="1066800"/>
          <a:ext cx="11582400" cy="4577080"/>
        </p:xfrm>
        <a:graphic>
          <a:graphicData uri="http://schemas.openxmlformats.org/drawingml/2006/table">
            <a:tbl>
              <a:tblPr firstRow="1" bandRow="1">
                <a:tableStyleId>{21E4AEA4-8DFA-4A89-87EB-49C32662AFE0}</a:tableStyleId>
              </a:tblPr>
              <a:tblGrid>
                <a:gridCol w="835068">
                  <a:extLst>
                    <a:ext uri="{9D8B030D-6E8A-4147-A177-3AD203B41FA5}">
                      <a16:colId xmlns:a16="http://schemas.microsoft.com/office/drawing/2014/main" val="2334985159"/>
                    </a:ext>
                  </a:extLst>
                </a:gridCol>
                <a:gridCol w="6839211">
                  <a:extLst>
                    <a:ext uri="{9D8B030D-6E8A-4147-A177-3AD203B41FA5}">
                      <a16:colId xmlns:a16="http://schemas.microsoft.com/office/drawing/2014/main" val="53891905"/>
                    </a:ext>
                  </a:extLst>
                </a:gridCol>
                <a:gridCol w="3908121">
                  <a:extLst>
                    <a:ext uri="{9D8B030D-6E8A-4147-A177-3AD203B41FA5}">
                      <a16:colId xmlns:a16="http://schemas.microsoft.com/office/drawing/2014/main" val="518045423"/>
                    </a:ext>
                  </a:extLst>
                </a:gridCol>
              </a:tblGrid>
              <a:tr h="370840">
                <a:tc>
                  <a:txBody>
                    <a:bodyPr/>
                    <a:lstStyle/>
                    <a:p>
                      <a:r>
                        <a:rPr lang="en-US" dirty="0"/>
                        <a:t>Year</a:t>
                      </a:r>
                    </a:p>
                  </a:txBody>
                  <a:tcPr/>
                </a:tc>
                <a:tc>
                  <a:txBody>
                    <a:bodyPr/>
                    <a:lstStyle/>
                    <a:p>
                      <a:r>
                        <a:rPr lang="en-US" dirty="0"/>
                        <a:t>Organized/sponsored event</a:t>
                      </a:r>
                    </a:p>
                  </a:txBody>
                  <a:tcPr/>
                </a:tc>
                <a:tc>
                  <a:txBody>
                    <a:bodyPr/>
                    <a:lstStyle/>
                    <a:p>
                      <a:r>
                        <a:rPr lang="en-US" dirty="0"/>
                        <a:t>Remarks</a:t>
                      </a:r>
                    </a:p>
                  </a:txBody>
                  <a:tcPr/>
                </a:tc>
                <a:extLst>
                  <a:ext uri="{0D108BD9-81ED-4DB2-BD59-A6C34878D82A}">
                    <a16:rowId xmlns:a16="http://schemas.microsoft.com/office/drawing/2014/main" val="2315974977"/>
                  </a:ext>
                </a:extLst>
              </a:tr>
              <a:tr h="370840">
                <a:tc>
                  <a:txBody>
                    <a:bodyPr/>
                    <a:lstStyle/>
                    <a:p>
                      <a:r>
                        <a:rPr lang="en-US" b="1" dirty="0"/>
                        <a:t>2021</a:t>
                      </a:r>
                    </a:p>
                  </a:txBody>
                  <a:tcPr/>
                </a:tc>
                <a:tc>
                  <a:txBody>
                    <a:bodyPr/>
                    <a:lstStyle/>
                    <a:p>
                      <a:pPr marL="108000" indent="-108000">
                        <a:buFont typeface="Arial" panose="020B0604020202020204" pitchFamily="34" charset="0"/>
                        <a:buChar char="•"/>
                      </a:pPr>
                      <a:r>
                        <a:rPr lang="en-US" sz="1400" i="0" dirty="0"/>
                        <a:t>“Women-in-STEM symposium” (CSW-2021) (IEEE/RISE/KTH) [May]</a:t>
                      </a:r>
                    </a:p>
                    <a:p>
                      <a:pPr marL="108000" indent="-108000">
                        <a:buFont typeface="Arial" panose="020B0604020202020204" pitchFamily="34" charset="0"/>
                        <a:buChar char="•"/>
                      </a:pPr>
                      <a:r>
                        <a:rPr lang="en-US" sz="1400" i="0" dirty="0"/>
                        <a:t>ONDM-2021 (Chalmers): IEEE Best Student Paper Award [June/July]</a:t>
                      </a:r>
                    </a:p>
                    <a:p>
                      <a:pPr marL="108000" indent="-108000">
                        <a:buFont typeface="Arial" panose="020B0604020202020204" pitchFamily="34" charset="0"/>
                        <a:buChar char="•"/>
                      </a:pPr>
                      <a:r>
                        <a:rPr lang="en-US" sz="1400" i="0" dirty="0"/>
                        <a:t>OPS-2021 (Umeå-U, PhotonicSweden): Best Poster Award [</a:t>
                      </a:r>
                      <a:r>
                        <a:rPr lang="en-US" sz="1400" i="0" dirty="0">
                          <a:solidFill>
                            <a:srgbClr val="FF0000"/>
                          </a:solidFill>
                        </a:rPr>
                        <a:t>Postponed</a:t>
                      </a:r>
                      <a:r>
                        <a:rPr lang="en-US" sz="1400" i="0" dirty="0"/>
                        <a:t>]</a:t>
                      </a:r>
                    </a:p>
                    <a:p>
                      <a:pPr marL="108000" indent="-108000">
                        <a:buFont typeface="Arial" panose="020B0604020202020204" pitchFamily="34" charset="0"/>
                        <a:buChar char="•"/>
                      </a:pPr>
                      <a:r>
                        <a:rPr lang="nl-NL" sz="1400" i="0" dirty="0"/>
                        <a:t>OptoPub in Sthlm (PhotonicSweden, IEEE) [Nov]</a:t>
                      </a:r>
                    </a:p>
                    <a:p>
                      <a:pPr marL="108000" indent="-108000">
                        <a:buFont typeface="Arial" panose="020B0604020202020204" pitchFamily="34" charset="0"/>
                        <a:buChar char="•"/>
                      </a:pPr>
                      <a:r>
                        <a:rPr lang="nl-NL" sz="1400" i="0" dirty="0"/>
                        <a:t>Nominations for IEEE-PS Best PhD Thesis Award 2021 [Nov]</a:t>
                      </a:r>
                      <a:endParaRPr lang="en-US" sz="1400" i="0" dirty="0"/>
                    </a:p>
                  </a:txBody>
                  <a:tcPr/>
                </a:tc>
                <a:tc>
                  <a:txBody>
                    <a:bodyPr/>
                    <a:lstStyle/>
                    <a:p>
                      <a:r>
                        <a:rPr lang="en-US" sz="1400" dirty="0"/>
                        <a:t>Co-organizer, financial support</a:t>
                      </a:r>
                    </a:p>
                    <a:p>
                      <a:r>
                        <a:rPr lang="en-US" sz="1400" dirty="0"/>
                        <a:t>Award organizer, financial sponsor</a:t>
                      </a:r>
                    </a:p>
                    <a:p>
                      <a:r>
                        <a:rPr lang="en-US" sz="1400" dirty="0"/>
                        <a:t>Award organizer, financial sponsor</a:t>
                      </a:r>
                    </a:p>
                    <a:p>
                      <a:r>
                        <a:rPr lang="en-US" sz="1400" dirty="0"/>
                        <a:t>Co-organizing, financial support</a:t>
                      </a:r>
                    </a:p>
                    <a:p>
                      <a:r>
                        <a:rPr lang="en-US" sz="1400" dirty="0"/>
                        <a:t>Award organizer, financial support</a:t>
                      </a:r>
                    </a:p>
                  </a:txBody>
                  <a:tcPr/>
                </a:tc>
                <a:extLst>
                  <a:ext uri="{0D108BD9-81ED-4DB2-BD59-A6C34878D82A}">
                    <a16:rowId xmlns:a16="http://schemas.microsoft.com/office/drawing/2014/main" val="305169227"/>
                  </a:ext>
                </a:extLst>
              </a:tr>
              <a:tr h="370840">
                <a:tc>
                  <a:txBody>
                    <a:bodyPr/>
                    <a:lstStyle/>
                    <a:p>
                      <a:r>
                        <a:rPr lang="en-US" b="1" dirty="0"/>
                        <a:t>2022</a:t>
                      </a:r>
                    </a:p>
                  </a:txBody>
                  <a:tcPr/>
                </a:tc>
                <a:tc>
                  <a:txBody>
                    <a:bodyPr/>
                    <a:lstStyle/>
                    <a:p>
                      <a:pPr marL="108000" indent="-108000">
                        <a:buFont typeface="Arial" panose="020B0604020202020204" pitchFamily="34" charset="0"/>
                        <a:buChar char="•"/>
                      </a:pPr>
                      <a:r>
                        <a:rPr lang="en-US" sz="1400" i="0" dirty="0"/>
                        <a:t>“Computational Nanophotonics” (IEEE DL webinar) [Feb]</a:t>
                      </a:r>
                    </a:p>
                    <a:p>
                      <a:pPr marL="108000" indent="-108000">
                        <a:buFont typeface="Arial" panose="020B0604020202020204" pitchFamily="34" charset="0"/>
                        <a:buChar char="•"/>
                      </a:pPr>
                      <a:r>
                        <a:rPr lang="en-US" sz="1400" i="0" dirty="0">
                          <a:solidFill>
                            <a:schemeClr val="tx1"/>
                          </a:solidFill>
                        </a:rPr>
                        <a:t>OPS-2022 (Umeå-U, PhotonicSweden): IEEE Best Poster Award [Oct]</a:t>
                      </a:r>
                    </a:p>
                    <a:p>
                      <a:pPr marL="108000" indent="-108000">
                        <a:buFont typeface="Arial" panose="020B0604020202020204" pitchFamily="34" charset="0"/>
                        <a:buChar char="•"/>
                      </a:pPr>
                      <a:r>
                        <a:rPr lang="nl-NL" sz="1400" i="0" dirty="0">
                          <a:solidFill>
                            <a:schemeClr val="tx1"/>
                          </a:solidFill>
                        </a:rPr>
                        <a:t>Nominations for IEEE-PS Best PhD Thesis Award 2022 [Nov]</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i="0" dirty="0">
                          <a:solidFill>
                            <a:schemeClr val="tx1"/>
                          </a:solidFill>
                        </a:rPr>
                        <a:t>OptoPub in Sthlm (PhotonicSweden, IEEE) [Dec]</a:t>
                      </a:r>
                    </a:p>
                  </a:txBody>
                  <a:tcPr/>
                </a:tc>
                <a:tc>
                  <a:txBody>
                    <a:bodyPr/>
                    <a:lstStyle/>
                    <a:p>
                      <a:r>
                        <a:rPr lang="en-US" sz="1400" dirty="0"/>
                        <a:t>Organizer</a:t>
                      </a:r>
                    </a:p>
                    <a:p>
                      <a:r>
                        <a:rPr lang="en-US" sz="1400" dirty="0"/>
                        <a:t>Award organizer, financial sponsor</a:t>
                      </a:r>
                    </a:p>
                    <a:p>
                      <a:r>
                        <a:rPr lang="en-US" sz="1400" dirty="0"/>
                        <a:t>Award organizer, financial sponsor</a:t>
                      </a:r>
                    </a:p>
                    <a:p>
                      <a:r>
                        <a:rPr lang="en-US" sz="1400" dirty="0"/>
                        <a:t>Co-organizing, financial support</a:t>
                      </a:r>
                    </a:p>
                  </a:txBody>
                  <a:tcPr/>
                </a:tc>
                <a:extLst>
                  <a:ext uri="{0D108BD9-81ED-4DB2-BD59-A6C34878D82A}">
                    <a16:rowId xmlns:a16="http://schemas.microsoft.com/office/drawing/2014/main" val="2348531828"/>
                  </a:ext>
                </a:extLst>
              </a:tr>
              <a:tr h="370840">
                <a:tc>
                  <a:txBody>
                    <a:bodyPr/>
                    <a:lstStyle/>
                    <a:p>
                      <a:r>
                        <a:rPr lang="en-US" b="1" dirty="0"/>
                        <a:t>2023</a:t>
                      </a:r>
                    </a:p>
                  </a:txBody>
                  <a:tcPr/>
                </a:tc>
                <a:tc>
                  <a:txBody>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i="0" dirty="0">
                          <a:solidFill>
                            <a:schemeClr val="tx1"/>
                          </a:solidFill>
                        </a:rPr>
                        <a:t>Women-in-STEM event at PGC-2023 (IEEE/KTH) [Aug]</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dirty="0">
                          <a:solidFill>
                            <a:schemeClr val="tx1"/>
                          </a:solidFill>
                        </a:rPr>
                        <a:t>OPS-2023 (KTH, PhotonicSweden): IEEE Best Poster Award [Oct]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dirty="0">
                          <a:solidFill>
                            <a:schemeClr val="tx1"/>
                          </a:solidFill>
                        </a:rPr>
                        <a:t>Nominations for IEEE-PS Best PhD Thesis Award 2023 [Nov]</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dirty="0">
                          <a:solidFill>
                            <a:schemeClr val="tx1"/>
                          </a:solidFill>
                        </a:rPr>
                        <a:t>Celebration of Nobel Prize 2023 – WIP event [Dec]</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i="0" dirty="0">
                          <a:solidFill>
                            <a:schemeClr val="tx1"/>
                          </a:solidFill>
                        </a:rPr>
                        <a:t>OptoPub in Sthlm (PhotonicSweden, IEEE) [Dec]</a:t>
                      </a:r>
                      <a:br>
                        <a:rPr lang="nl-NL" sz="1400" i="0" dirty="0">
                          <a:solidFill>
                            <a:schemeClr val="tx1"/>
                          </a:solidFill>
                        </a:rPr>
                      </a:br>
                      <a:r>
                        <a:rPr lang="nl-NL" sz="1400" i="0" dirty="0">
                          <a:solidFill>
                            <a:schemeClr val="tx1"/>
                          </a:solidFill>
                        </a:rPr>
                        <a:t>(</a:t>
                      </a:r>
                      <a:r>
                        <a:rPr lang="nl-NL" sz="1400" i="1" dirty="0">
                          <a:solidFill>
                            <a:schemeClr val="tx1"/>
                          </a:solidFill>
                        </a:rPr>
                        <a:t>also with a celebration of the Chapter’s 10th Anniversary</a:t>
                      </a:r>
                      <a:r>
                        <a:rPr lang="nl-NL" sz="1400" i="0" dirty="0">
                          <a:solidFill>
                            <a:schemeClr val="tx1"/>
                          </a:solidFill>
                        </a:rPr>
                        <a:t>)</a:t>
                      </a:r>
                    </a:p>
                  </a:txBody>
                  <a:tcPr/>
                </a:tc>
                <a:tc>
                  <a:txBody>
                    <a:bodyPr/>
                    <a:lstStyle/>
                    <a:p>
                      <a:r>
                        <a:rPr lang="en-US" sz="1400" dirty="0"/>
                        <a:t>Organizer, financial sponsor</a:t>
                      </a:r>
                    </a:p>
                    <a:p>
                      <a:r>
                        <a:rPr lang="en-US" sz="1400" dirty="0"/>
                        <a:t>Award organizer, financial sponsor</a:t>
                      </a:r>
                    </a:p>
                    <a:p>
                      <a:r>
                        <a:rPr lang="en-US" sz="1400" dirty="0"/>
                        <a:t>Award organizer, financial sponsor</a:t>
                      </a:r>
                    </a:p>
                    <a:p>
                      <a:r>
                        <a:rPr lang="en-US" sz="1400" dirty="0"/>
                        <a:t>Co-organizer, financial sponsor</a:t>
                      </a:r>
                    </a:p>
                    <a:p>
                      <a:r>
                        <a:rPr lang="en-US" sz="1400" dirty="0"/>
                        <a:t>Co-organizing, financial support</a:t>
                      </a:r>
                    </a:p>
                  </a:txBody>
                  <a:tcPr/>
                </a:tc>
                <a:extLst>
                  <a:ext uri="{0D108BD9-81ED-4DB2-BD59-A6C34878D82A}">
                    <a16:rowId xmlns:a16="http://schemas.microsoft.com/office/drawing/2014/main" val="1621336218"/>
                  </a:ext>
                </a:extLst>
              </a:tr>
              <a:tr h="370840">
                <a:tc>
                  <a:txBody>
                    <a:bodyPr/>
                    <a:lstStyle/>
                    <a:p>
                      <a:r>
                        <a:rPr lang="en-US" b="1" dirty="0"/>
                        <a:t>2024</a:t>
                      </a:r>
                    </a:p>
                  </a:txBody>
                  <a:tcPr/>
                </a:tc>
                <a:tc>
                  <a:txBody>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dirty="0">
                          <a:solidFill>
                            <a:srgbClr val="0070C0"/>
                          </a:solidFill>
                        </a:rPr>
                        <a:t>OPS-2024 (KTH, PhotonicSweden): </a:t>
                      </a:r>
                      <a:r>
                        <a:rPr lang="en-US" sz="1400" b="1" i="0" dirty="0">
                          <a:solidFill>
                            <a:srgbClr val="0070C0"/>
                          </a:solidFill>
                        </a:rPr>
                        <a:t>IEEE Best Poster Award </a:t>
                      </a:r>
                      <a:r>
                        <a:rPr lang="en-US" sz="1400" i="0" dirty="0">
                          <a:solidFill>
                            <a:srgbClr val="0070C0"/>
                          </a:solidFill>
                        </a:rPr>
                        <a:t>[Nov]</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dirty="0">
                          <a:solidFill>
                            <a:srgbClr val="0070C0"/>
                          </a:solidFill>
                        </a:rPr>
                        <a:t>Nominations for IEEE-PS </a:t>
                      </a:r>
                      <a:r>
                        <a:rPr lang="en-US" sz="1400" b="1" i="0" dirty="0">
                          <a:solidFill>
                            <a:srgbClr val="0070C0"/>
                          </a:solidFill>
                        </a:rPr>
                        <a:t>Best PhD Thesis Award 2024 </a:t>
                      </a:r>
                      <a:r>
                        <a:rPr lang="en-US" sz="1400" i="0" dirty="0">
                          <a:solidFill>
                            <a:srgbClr val="0070C0"/>
                          </a:solidFill>
                        </a:rPr>
                        <a:t>[Nov]</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b="1" i="0" dirty="0">
                          <a:solidFill>
                            <a:srgbClr val="0070C0"/>
                          </a:solidFill>
                        </a:rPr>
                        <a:t>OptoPub</a:t>
                      </a:r>
                      <a:r>
                        <a:rPr lang="nl-NL" sz="1400" i="0" dirty="0">
                          <a:solidFill>
                            <a:srgbClr val="0070C0"/>
                          </a:solidFill>
                        </a:rPr>
                        <a:t> in Sthlm (PhotonicSweden, IEEE) [Dec] [</a:t>
                      </a:r>
                      <a:r>
                        <a:rPr lang="nl-NL" sz="1400" i="0" dirty="0">
                          <a:solidFill>
                            <a:srgbClr val="0000FF"/>
                          </a:solidFill>
                        </a:rPr>
                        <a:t>planning</a:t>
                      </a:r>
                      <a:r>
                        <a:rPr lang="nl-NL" sz="1400" i="0" dirty="0">
                          <a:solidFill>
                            <a:srgbClr val="0070C0"/>
                          </a:solidFill>
                        </a:rPr>
                        <a:t>]</a:t>
                      </a:r>
                    </a:p>
                  </a:txBody>
                  <a:tcPr/>
                </a:tc>
                <a:tc>
                  <a:txBody>
                    <a:bodyPr/>
                    <a:lstStyle/>
                    <a:p>
                      <a:r>
                        <a:rPr lang="en-US" sz="1400" dirty="0"/>
                        <a:t>Award organizer, financial sponsor</a:t>
                      </a:r>
                    </a:p>
                    <a:p>
                      <a:r>
                        <a:rPr lang="en-US" sz="1400" dirty="0"/>
                        <a:t>Award organizer, financial sponsor</a:t>
                      </a:r>
                    </a:p>
                    <a:p>
                      <a:r>
                        <a:rPr lang="en-US" sz="1400" dirty="0"/>
                        <a:t>Co-organizing, financial support</a:t>
                      </a:r>
                    </a:p>
                  </a:txBody>
                  <a:tcPr/>
                </a:tc>
                <a:extLst>
                  <a:ext uri="{0D108BD9-81ED-4DB2-BD59-A6C34878D82A}">
                    <a16:rowId xmlns:a16="http://schemas.microsoft.com/office/drawing/2014/main" val="1535953253"/>
                  </a:ext>
                </a:extLst>
              </a:tr>
            </a:tbl>
          </a:graphicData>
        </a:graphic>
      </p:graphicFrame>
    </p:spTree>
    <p:extLst>
      <p:ext uri="{BB962C8B-B14F-4D97-AF65-F5344CB8AC3E}">
        <p14:creationId xmlns:p14="http://schemas.microsoft.com/office/powerpoint/2010/main" val="243063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56" y="381000"/>
            <a:ext cx="10591800" cy="838200"/>
          </a:xfrm>
        </p:spPr>
        <p:txBody>
          <a:bodyPr/>
          <a:lstStyle/>
          <a:p>
            <a:r>
              <a:rPr lang="en-US" dirty="0">
                <a:solidFill>
                  <a:srgbClr val="005582"/>
                </a:solidFill>
              </a:rPr>
              <a:t>IEEE PS Sweden – Board meeting</a:t>
            </a:r>
            <a:br>
              <a:rPr lang="en-US" dirty="0">
                <a:solidFill>
                  <a:srgbClr val="005582"/>
                </a:solidFill>
              </a:rPr>
            </a:br>
            <a:r>
              <a:rPr lang="en-US" sz="2000" dirty="0">
                <a:solidFill>
                  <a:srgbClr val="0070C0"/>
                </a:solidFill>
              </a:rPr>
              <a:t>Contribution to IEEE-Photonics Society Newsletter</a:t>
            </a:r>
            <a:br>
              <a:rPr lang="en-US" sz="2000" dirty="0">
                <a:solidFill>
                  <a:srgbClr val="0070C0"/>
                </a:solidFill>
              </a:rPr>
            </a:br>
            <a:endParaRPr lang="en-US" dirty="0"/>
          </a:p>
        </p:txBody>
      </p:sp>
      <p:sp>
        <p:nvSpPr>
          <p:cNvPr id="3" name="Content Placeholder 2"/>
          <p:cNvSpPr>
            <a:spLocks noGrp="1"/>
          </p:cNvSpPr>
          <p:nvPr>
            <p:ph idx="1"/>
          </p:nvPr>
        </p:nvSpPr>
        <p:spPr>
          <a:xfrm>
            <a:off x="360555" y="1219200"/>
            <a:ext cx="7830133" cy="4288328"/>
          </a:xfrm>
        </p:spPr>
        <p:txBody>
          <a:bodyPr>
            <a:normAutofit/>
          </a:bodyPr>
          <a:lstStyle/>
          <a:p>
            <a:pPr lvl="0">
              <a:buClr>
                <a:srgbClr val="808080"/>
              </a:buClr>
            </a:pPr>
            <a:r>
              <a:rPr lang="en-US" sz="1600" b="1" dirty="0">
                <a:solidFill>
                  <a:srgbClr val="000000"/>
                </a:solidFill>
              </a:rPr>
              <a:t>Background</a:t>
            </a:r>
          </a:p>
          <a:p>
            <a:pPr lvl="1">
              <a:buClr>
                <a:srgbClr val="808080"/>
              </a:buClr>
            </a:pPr>
            <a:r>
              <a:rPr lang="en-US" sz="1400" dirty="0">
                <a:solidFill>
                  <a:srgbClr val="000000"/>
                </a:solidFill>
              </a:rPr>
              <a:t>This article has been requested by IEEE Photonics Society office</a:t>
            </a:r>
          </a:p>
          <a:p>
            <a:pPr lvl="1">
              <a:buClr>
                <a:srgbClr val="808080"/>
              </a:buClr>
            </a:pPr>
            <a:r>
              <a:rPr lang="en-US" sz="1400" dirty="0">
                <a:solidFill>
                  <a:srgbClr val="000000"/>
                </a:solidFill>
              </a:rPr>
              <a:t>The Newsletter reaches more than 100,000 professionals</a:t>
            </a:r>
          </a:p>
          <a:p>
            <a:pPr lvl="1">
              <a:buClr>
                <a:srgbClr val="808080"/>
              </a:buClr>
            </a:pPr>
            <a:r>
              <a:rPr lang="en-US" sz="1400" dirty="0">
                <a:solidFill>
                  <a:srgbClr val="000000"/>
                </a:solidFill>
              </a:rPr>
              <a:t>Published in the </a:t>
            </a:r>
            <a:r>
              <a:rPr lang="en-US" sz="1400" dirty="0">
                <a:solidFill>
                  <a:srgbClr val="0000FF"/>
                </a:solidFill>
                <a:hlinkClick r:id="rId2">
                  <a:extLst>
                    <a:ext uri="{A12FA001-AC4F-418D-AE19-62706E023703}">
                      <ahyp:hlinkClr xmlns:ahyp="http://schemas.microsoft.com/office/drawing/2018/hyperlinkcolor" val="tx"/>
                    </a:ext>
                  </a:extLst>
                </a:hlinkClick>
              </a:rPr>
              <a:t>April 2022 issue</a:t>
            </a:r>
            <a:r>
              <a:rPr lang="en-US" sz="1400" dirty="0">
                <a:solidFill>
                  <a:srgbClr val="000000"/>
                </a:solidFill>
              </a:rPr>
              <a:t> of the IEEE-PS Newsletter</a:t>
            </a:r>
          </a:p>
          <a:p>
            <a:pPr>
              <a:buClr>
                <a:srgbClr val="808080"/>
              </a:buClr>
            </a:pPr>
            <a:r>
              <a:rPr lang="en-US" sz="1600" b="1" dirty="0">
                <a:solidFill>
                  <a:srgbClr val="000000"/>
                </a:solidFill>
              </a:rPr>
              <a:t>Content</a:t>
            </a:r>
          </a:p>
          <a:p>
            <a:pPr lvl="1">
              <a:buClr>
                <a:srgbClr val="808080"/>
              </a:buClr>
            </a:pPr>
            <a:r>
              <a:rPr lang="en-US" sz="1400" dirty="0">
                <a:solidFill>
                  <a:srgbClr val="000000"/>
                </a:solidFill>
              </a:rPr>
              <a:t>General presentation of the Chapter</a:t>
            </a:r>
          </a:p>
          <a:p>
            <a:pPr lvl="1">
              <a:buClr>
                <a:srgbClr val="808080"/>
              </a:buClr>
            </a:pPr>
            <a:r>
              <a:rPr lang="en-US" sz="1400" dirty="0">
                <a:solidFill>
                  <a:srgbClr val="000000"/>
                </a:solidFill>
              </a:rPr>
              <a:t>Example of annual activities/awards organized by the Chapter</a:t>
            </a:r>
          </a:p>
          <a:p>
            <a:pPr lvl="1">
              <a:buClr>
                <a:srgbClr val="808080"/>
              </a:buClr>
            </a:pPr>
            <a:r>
              <a:rPr lang="en-US" sz="1400" dirty="0">
                <a:solidFill>
                  <a:srgbClr val="000000"/>
                </a:solidFill>
              </a:rPr>
              <a:t>The Chapter’s sponsoring of WIP events</a:t>
            </a:r>
          </a:p>
          <a:p>
            <a:pPr lvl="1">
              <a:buClr>
                <a:srgbClr val="808080"/>
              </a:buClr>
            </a:pPr>
            <a:r>
              <a:rPr lang="en-US" sz="1400" dirty="0">
                <a:solidFill>
                  <a:srgbClr val="000000"/>
                </a:solidFill>
              </a:rPr>
              <a:t>Events showcasing photonics to the general public</a:t>
            </a:r>
          </a:p>
          <a:p>
            <a:pPr lvl="1">
              <a:buClr>
                <a:srgbClr val="808080"/>
              </a:buClr>
            </a:pPr>
            <a:r>
              <a:rPr lang="en-US" sz="1400" dirty="0">
                <a:solidFill>
                  <a:srgbClr val="000000"/>
                </a:solidFill>
              </a:rPr>
              <a:t>Involvement with local industry, institutes, and universities</a:t>
            </a:r>
            <a:br>
              <a:rPr lang="en-US" sz="1400" dirty="0">
                <a:solidFill>
                  <a:srgbClr val="000000"/>
                </a:solidFill>
              </a:rPr>
            </a:br>
            <a:r>
              <a:rPr lang="en-US" sz="1400" dirty="0">
                <a:solidFill>
                  <a:srgbClr val="000000"/>
                </a:solidFill>
              </a:rPr>
              <a:t>(mainly collaboration with PhotonicSweden and the sponsoring of OptoPubs)</a:t>
            </a:r>
          </a:p>
          <a:p>
            <a:pPr lvl="1">
              <a:buClr>
                <a:srgbClr val="808080"/>
              </a:buClr>
            </a:pPr>
            <a:r>
              <a:rPr lang="en-US" sz="1400" dirty="0">
                <a:solidFill>
                  <a:srgbClr val="000000"/>
                </a:solidFill>
              </a:rPr>
              <a:t>Presenting the Chapters quarterly Newsletter</a:t>
            </a:r>
          </a:p>
          <a:p>
            <a:pPr lvl="1">
              <a:buClr>
                <a:srgbClr val="808080"/>
              </a:buClr>
            </a:pPr>
            <a:r>
              <a:rPr lang="en-US" sz="1400" dirty="0">
                <a:solidFill>
                  <a:srgbClr val="000000"/>
                </a:solidFill>
              </a:rPr>
              <a:t>Contribute to dissemination of technical knowledge, as well as </a:t>
            </a:r>
            <a:br>
              <a:rPr lang="en-US" sz="1400" dirty="0">
                <a:solidFill>
                  <a:srgbClr val="000000"/>
                </a:solidFill>
              </a:rPr>
            </a:br>
            <a:r>
              <a:rPr lang="en-US" sz="1400" dirty="0">
                <a:solidFill>
                  <a:srgbClr val="000000"/>
                </a:solidFill>
              </a:rPr>
              <a:t>professional development through continuing education,</a:t>
            </a:r>
            <a:br>
              <a:rPr lang="en-US" sz="1400" dirty="0">
                <a:solidFill>
                  <a:srgbClr val="000000"/>
                </a:solidFill>
              </a:rPr>
            </a:br>
            <a:r>
              <a:rPr lang="en-US" sz="1400" i="1" dirty="0">
                <a:solidFill>
                  <a:srgbClr val="000000"/>
                </a:solidFill>
              </a:rPr>
              <a:t>i.e.</a:t>
            </a:r>
            <a:r>
              <a:rPr lang="en-US" sz="1400" dirty="0">
                <a:solidFill>
                  <a:srgbClr val="000000"/>
                </a:solidFill>
              </a:rPr>
              <a:t>, workshops, seminars, and webinars organized by the Chapter</a:t>
            </a:r>
          </a:p>
          <a:p>
            <a:pPr lvl="1">
              <a:buClr>
                <a:srgbClr val="808080"/>
              </a:buClr>
            </a:pPr>
            <a:r>
              <a:rPr lang="en-US" sz="1400" dirty="0">
                <a:solidFill>
                  <a:srgbClr val="000000"/>
                </a:solidFill>
              </a:rPr>
              <a:t>Honoring the good relationship with the staff of the IEEE Photonics Society</a:t>
            </a:r>
          </a:p>
        </p:txBody>
      </p:sp>
      <p:sp>
        <p:nvSpPr>
          <p:cNvPr id="4" name="Slide Number Placeholder 3"/>
          <p:cNvSpPr>
            <a:spLocks noGrp="1"/>
          </p:cNvSpPr>
          <p:nvPr>
            <p:ph type="sldNum" sz="quarter" idx="10"/>
          </p:nvPr>
        </p:nvSpPr>
        <p:spPr/>
        <p:txBody>
          <a:bodyPr/>
          <a:lstStyle/>
          <a:p>
            <a:pPr>
              <a:defRPr/>
            </a:pPr>
            <a:fld id="{08DA1C8E-87A3-44A2-8037-5E081C19464E}" type="slidenum">
              <a:rPr lang="en-US" smtClean="0"/>
              <a:pPr>
                <a:defRPr/>
              </a:pPr>
              <a:t>22</a:t>
            </a:fld>
            <a:endParaRPr lang="en-US" dirty="0"/>
          </a:p>
        </p:txBody>
      </p:sp>
      <p:pic>
        <p:nvPicPr>
          <p:cNvPr id="5" name="Bildobjekt 4">
            <a:extLst>
              <a:ext uri="{FF2B5EF4-FFF2-40B4-BE49-F238E27FC236}">
                <a16:creationId xmlns:a16="http://schemas.microsoft.com/office/drawing/2014/main" id="{E0374C1F-E242-42B9-52D9-C209FE8086CB}"/>
              </a:ext>
            </a:extLst>
          </p:cNvPr>
          <p:cNvPicPr>
            <a:picLocks noChangeAspect="1"/>
          </p:cNvPicPr>
          <p:nvPr/>
        </p:nvPicPr>
        <p:blipFill>
          <a:blip r:embed="rId3"/>
          <a:stretch>
            <a:fillRect/>
          </a:stretch>
        </p:blipFill>
        <p:spPr>
          <a:xfrm>
            <a:off x="8118088" y="498408"/>
            <a:ext cx="3806056" cy="5009119"/>
          </a:xfrm>
          <a:prstGeom prst="rect">
            <a:avLst/>
          </a:prstGeom>
          <a:ln>
            <a:solidFill>
              <a:schemeClr val="tx1"/>
            </a:solidFill>
          </a:ln>
          <a:effectLst>
            <a:outerShdw blurRad="63500" dist="63500" dir="2700000" algn="tl" rotWithShape="0">
              <a:prstClr val="black">
                <a:alpha val="40000"/>
              </a:prstClr>
            </a:outerShdw>
          </a:effectLst>
        </p:spPr>
      </p:pic>
      <p:sp>
        <p:nvSpPr>
          <p:cNvPr id="7" name="textruta 6">
            <a:extLst>
              <a:ext uri="{FF2B5EF4-FFF2-40B4-BE49-F238E27FC236}">
                <a16:creationId xmlns:a16="http://schemas.microsoft.com/office/drawing/2014/main" id="{088DEC45-CFCD-5126-BD0F-D70CC49EECEA}"/>
              </a:ext>
            </a:extLst>
          </p:cNvPr>
          <p:cNvSpPr txBox="1"/>
          <p:nvPr/>
        </p:nvSpPr>
        <p:spPr>
          <a:xfrm>
            <a:off x="702275" y="5713261"/>
            <a:ext cx="7415813" cy="646331"/>
          </a:xfrm>
          <a:prstGeom prst="rect">
            <a:avLst/>
          </a:prstGeom>
          <a:solidFill>
            <a:srgbClr val="FFFFCC"/>
          </a:solidFill>
          <a:ln>
            <a:solidFill>
              <a:schemeClr val="tx1"/>
            </a:solidFill>
          </a:ln>
        </p:spPr>
        <p:txBody>
          <a:bodyPr wrap="none" rtlCol="0">
            <a:spAutoFit/>
          </a:bodyPr>
          <a:lstStyle/>
          <a:p>
            <a:pPr algn="ctr"/>
            <a:r>
              <a:rPr lang="en-US" b="1" dirty="0"/>
              <a:t>Maybe a one-page presentation of each Chapter would</a:t>
            </a:r>
            <a:br>
              <a:rPr lang="en-US" b="1" dirty="0"/>
            </a:br>
            <a:r>
              <a:rPr lang="en-US" b="1" dirty="0"/>
              <a:t>be something for the Sweden Section Newsletter</a:t>
            </a:r>
          </a:p>
        </p:txBody>
      </p:sp>
    </p:spTree>
    <p:extLst>
      <p:ext uri="{BB962C8B-B14F-4D97-AF65-F5344CB8AC3E}">
        <p14:creationId xmlns:p14="http://schemas.microsoft.com/office/powerpoint/2010/main" val="118510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00" y="1295400"/>
            <a:ext cx="10417418" cy="4556760"/>
          </a:xfrm>
        </p:spPr>
        <p:txBody>
          <a:bodyPr>
            <a:normAutofit lnSpcReduction="10000"/>
          </a:bodyPr>
          <a:lstStyle/>
          <a:p>
            <a:r>
              <a:rPr lang="en-US" dirty="0"/>
              <a:t>Chair:		 Dr. </a:t>
            </a:r>
            <a:r>
              <a:rPr lang="en-US" b="1" dirty="0"/>
              <a:t>Arne Alping</a:t>
            </a:r>
            <a:r>
              <a:rPr lang="en-US" dirty="0"/>
              <a:t>, MWP tech consulting</a:t>
            </a:r>
          </a:p>
          <a:p>
            <a:r>
              <a:rPr lang="en-US" dirty="0"/>
              <a:t>Vice Chair:		 Prof. </a:t>
            </a:r>
            <a:r>
              <a:rPr lang="en-US" b="1" dirty="0"/>
              <a:t>Philippe Tassin</a:t>
            </a:r>
            <a:r>
              <a:rPr lang="en-US" dirty="0"/>
              <a:t>, Chalmers Univ. of Tech.</a:t>
            </a:r>
          </a:p>
          <a:p>
            <a:r>
              <a:rPr lang="en-US" dirty="0"/>
              <a:t>Secretary:		 Prof. </a:t>
            </a:r>
            <a:r>
              <a:rPr kumimoji="0" lang="en-US" sz="2000" b="1" i="0" u="none" strike="noStrike" kern="0" cap="none" spc="0" normalizeH="0" baseline="0" noProof="0" dirty="0">
                <a:ln>
                  <a:noFill/>
                </a:ln>
                <a:effectLst/>
                <a:uLnTx/>
                <a:uFillTx/>
                <a:latin typeface="Verdana"/>
                <a:ea typeface="ＭＳ Ｐゴシック" pitchFamily="-112" charset="-128"/>
              </a:rPr>
              <a:t>László Veisz</a:t>
            </a:r>
            <a:r>
              <a:rPr kumimoji="0" lang="en-US" sz="2000" b="0" i="0" u="none" strike="noStrike" kern="0" cap="none" spc="0" normalizeH="0" baseline="0" noProof="0" dirty="0">
                <a:ln>
                  <a:noFill/>
                </a:ln>
                <a:effectLst/>
                <a:uLnTx/>
                <a:uFillTx/>
                <a:latin typeface="Verdana"/>
                <a:ea typeface="ＭＳ Ｐゴシック" pitchFamily="-112" charset="-128"/>
              </a:rPr>
              <a:t>, Umeå University</a:t>
            </a:r>
            <a:endParaRPr lang="en-US" dirty="0"/>
          </a:p>
          <a:p>
            <a:r>
              <a:rPr lang="en-US" dirty="0"/>
              <a:t>Treasurer:		 Vacant</a:t>
            </a:r>
          </a:p>
          <a:p>
            <a:pPr lvl="0">
              <a:buClr>
                <a:srgbClr val="808080"/>
              </a:buClr>
            </a:pPr>
            <a:r>
              <a:rPr lang="en-US" dirty="0"/>
              <a:t>Webmaster:	 Dr. </a:t>
            </a:r>
            <a:r>
              <a:rPr lang="en-US" b="1" dirty="0"/>
              <a:t>Rui Lin</a:t>
            </a:r>
            <a:r>
              <a:rPr lang="en-US" dirty="0"/>
              <a:t>, Chalmers Univ. of Tech</a:t>
            </a:r>
          </a:p>
          <a:p>
            <a:pPr lvl="0">
              <a:buClr>
                <a:srgbClr val="808080"/>
              </a:buClr>
            </a:pPr>
            <a:r>
              <a:rPr lang="en-US" dirty="0"/>
              <a:t>MDO:		 Dr. </a:t>
            </a:r>
            <a:r>
              <a:rPr lang="en-US" b="1" dirty="0"/>
              <a:t>Xiaodan Pang</a:t>
            </a:r>
            <a:r>
              <a:rPr lang="en-US" dirty="0"/>
              <a:t>, KTH</a:t>
            </a:r>
          </a:p>
          <a:p>
            <a:r>
              <a:rPr lang="en-US" dirty="0"/>
              <a:t>WIP/WIE:		 Prof. </a:t>
            </a:r>
            <a:r>
              <a:rPr lang="en-US" b="1" dirty="0"/>
              <a:t>Qin Wang</a:t>
            </a:r>
            <a:r>
              <a:rPr lang="en-US" dirty="0"/>
              <a:t>, RISE/KTH</a:t>
            </a:r>
            <a:br>
              <a:rPr lang="en-US" dirty="0"/>
            </a:br>
            <a:r>
              <a:rPr lang="en-US" dirty="0"/>
              <a:t>			 </a:t>
            </a:r>
            <a:r>
              <a:rPr lang="pt-BR" dirty="0"/>
              <a:t>Dr. </a:t>
            </a:r>
            <a:r>
              <a:rPr lang="pt-BR" b="1" dirty="0"/>
              <a:t>Shagufta Naureen</a:t>
            </a:r>
            <a:r>
              <a:rPr lang="pt-BR" dirty="0"/>
              <a:t>, Coherent Corp.</a:t>
            </a:r>
            <a:endParaRPr lang="en-US" sz="1800" i="1" dirty="0"/>
          </a:p>
          <a:p>
            <a:pPr lvl="0">
              <a:buClr>
                <a:srgbClr val="808080"/>
              </a:buClr>
            </a:pPr>
            <a:r>
              <a:rPr lang="en-US" dirty="0">
                <a:solidFill>
                  <a:srgbClr val="000000"/>
                </a:solidFill>
              </a:rPr>
              <a:t>PhD Thesis Award: Prof. </a:t>
            </a:r>
            <a:r>
              <a:rPr lang="en-US" b="1" dirty="0">
                <a:solidFill>
                  <a:srgbClr val="000000"/>
                </a:solidFill>
              </a:rPr>
              <a:t>Philippe Tassin</a:t>
            </a:r>
            <a:r>
              <a:rPr lang="en-US" dirty="0">
                <a:solidFill>
                  <a:srgbClr val="000000"/>
                </a:solidFill>
              </a:rPr>
              <a:t>, Chalmers Univ. of Tech.</a:t>
            </a:r>
          </a:p>
          <a:p>
            <a:pPr lvl="0">
              <a:buClr>
                <a:srgbClr val="808080"/>
              </a:buClr>
            </a:pPr>
            <a:r>
              <a:rPr lang="en-US" dirty="0">
                <a:solidFill>
                  <a:srgbClr val="000000"/>
                </a:solidFill>
              </a:rPr>
              <a:t>Newsletter Editor:	 Dr. </a:t>
            </a:r>
            <a:r>
              <a:rPr lang="en-US" b="1" dirty="0">
                <a:solidFill>
                  <a:srgbClr val="000000"/>
                </a:solidFill>
              </a:rPr>
              <a:t>Arne Alping</a:t>
            </a:r>
            <a:r>
              <a:rPr lang="en-US" dirty="0">
                <a:solidFill>
                  <a:srgbClr val="000000"/>
                </a:solidFill>
              </a:rPr>
              <a:t>, MWP tech consulting</a:t>
            </a:r>
          </a:p>
          <a:p>
            <a:pPr lvl="0">
              <a:buClr>
                <a:srgbClr val="808080"/>
              </a:buClr>
            </a:pPr>
            <a:endParaRPr lang="en-US" dirty="0">
              <a:solidFill>
                <a:srgbClr val="000000"/>
              </a:solidFill>
            </a:endParaRPr>
          </a:p>
          <a:p>
            <a:pPr lvl="0">
              <a:buClr>
                <a:srgbClr val="808080"/>
              </a:buClr>
            </a:pPr>
            <a:r>
              <a:rPr lang="en-US" dirty="0">
                <a:solidFill>
                  <a:srgbClr val="000000"/>
                </a:solidFill>
              </a:rPr>
              <a:t>5-8 Board meetings per year</a:t>
            </a:r>
          </a:p>
          <a:p>
            <a:pPr lvl="0">
              <a:buClr>
                <a:srgbClr val="808080"/>
              </a:buClr>
            </a:pPr>
            <a:r>
              <a:rPr lang="en-US" dirty="0">
                <a:solidFill>
                  <a:srgbClr val="000000"/>
                </a:solidFill>
              </a:rPr>
              <a:t>All Board meetings are virtual using MS Teams</a:t>
            </a:r>
          </a:p>
        </p:txBody>
      </p:sp>
      <p:sp>
        <p:nvSpPr>
          <p:cNvPr id="4" name="Slide Number Placeholder 3"/>
          <p:cNvSpPr>
            <a:spLocks noGrp="1"/>
          </p:cNvSpPr>
          <p:nvPr>
            <p:ph type="sldNum" sz="quarter" idx="10"/>
          </p:nvPr>
        </p:nvSpPr>
        <p:spPr/>
        <p:txBody>
          <a:bodyPr/>
          <a:lstStyle/>
          <a:p>
            <a:pPr>
              <a:defRPr/>
            </a:pPr>
            <a:fld id="{08DA1C8E-87A3-44A2-8037-5E081C19464E}" type="slidenum">
              <a:rPr lang="en-US" smtClean="0"/>
              <a:pPr>
                <a:defRPr/>
              </a:pPr>
              <a:t>3</a:t>
            </a:fld>
            <a:endParaRPr lang="en-US" dirty="0"/>
          </a:p>
        </p:txBody>
      </p:sp>
      <p:sp>
        <p:nvSpPr>
          <p:cNvPr id="5" name="Title 1">
            <a:extLst>
              <a:ext uri="{FF2B5EF4-FFF2-40B4-BE49-F238E27FC236}">
                <a16:creationId xmlns:a16="http://schemas.microsoft.com/office/drawing/2014/main" id="{E67CAE8B-88B4-4856-A330-376B70596064}"/>
              </a:ext>
            </a:extLst>
          </p:cNvPr>
          <p:cNvSpPr>
            <a:spLocks noGrp="1"/>
          </p:cNvSpPr>
          <p:nvPr>
            <p:ph type="title"/>
          </p:nvPr>
        </p:nvSpPr>
        <p:spPr>
          <a:xfrm>
            <a:off x="306000" y="381000"/>
            <a:ext cx="10043375" cy="838200"/>
          </a:xfrm>
        </p:spPr>
        <p:txBody>
          <a:bodyPr/>
          <a:lstStyle/>
          <a:p>
            <a: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t>IEEE Photonics Society – Sweden Chapter</a:t>
            </a:r>
            <a:b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br>
            <a:r>
              <a:rPr kumimoji="0" lang="en-US" sz="2000" b="1" i="0" u="none" strike="noStrike" kern="0" cap="none" spc="0" normalizeH="0" baseline="0" noProof="0" dirty="0">
                <a:ln>
                  <a:noFill/>
                </a:ln>
                <a:solidFill>
                  <a:srgbClr val="0070C0"/>
                </a:solidFill>
                <a:effectLst/>
                <a:uLnTx/>
                <a:uFillTx/>
                <a:latin typeface="Verdana"/>
                <a:ea typeface="ＭＳ Ｐゴシック" pitchFamily="-112" charset="-128"/>
              </a:rPr>
              <a:t>Board members (7)</a:t>
            </a:r>
            <a:endParaRPr lang="en-US" dirty="0"/>
          </a:p>
        </p:txBody>
      </p:sp>
      <p:sp>
        <p:nvSpPr>
          <p:cNvPr id="2" name="TextBox 1">
            <a:extLst>
              <a:ext uri="{FF2B5EF4-FFF2-40B4-BE49-F238E27FC236}">
                <a16:creationId xmlns:a16="http://schemas.microsoft.com/office/drawing/2014/main" id="{2E83C71F-8814-4924-B35E-85CBBCDBAA10}"/>
              </a:ext>
            </a:extLst>
          </p:cNvPr>
          <p:cNvSpPr txBox="1"/>
          <p:nvPr/>
        </p:nvSpPr>
        <p:spPr>
          <a:xfrm>
            <a:off x="762000" y="6046113"/>
            <a:ext cx="3837910" cy="430887"/>
          </a:xfrm>
          <a:prstGeom prst="rect">
            <a:avLst/>
          </a:prstGeom>
          <a:noFill/>
        </p:spPr>
        <p:txBody>
          <a:bodyPr wrap="none" rtlCol="0">
            <a:spAutoFit/>
          </a:bodyPr>
          <a:lstStyle/>
          <a:p>
            <a:r>
              <a:rPr lang="en-US" sz="1100" b="1" i="1" dirty="0"/>
              <a:t>MDO = Member Development Officer</a:t>
            </a:r>
          </a:p>
          <a:p>
            <a:r>
              <a:rPr lang="en-US" sz="1100" b="1" i="1" dirty="0"/>
              <a:t>WIP/WIE = Women in Photonics/Engineering</a:t>
            </a:r>
          </a:p>
        </p:txBody>
      </p:sp>
    </p:spTree>
    <p:extLst>
      <p:ext uri="{BB962C8B-B14F-4D97-AF65-F5344CB8AC3E}">
        <p14:creationId xmlns:p14="http://schemas.microsoft.com/office/powerpoint/2010/main" val="404124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t>IEEE Photonics Society – Sweden Chapter</a:t>
            </a:r>
            <a:b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br>
            <a:r>
              <a:rPr kumimoji="0" lang="en-US" sz="2000" b="1" i="0" u="none" strike="noStrike" kern="0" cap="none" spc="0" normalizeH="0" baseline="0" noProof="0" dirty="0">
                <a:ln>
                  <a:noFill/>
                </a:ln>
                <a:solidFill>
                  <a:srgbClr val="0070C0"/>
                </a:solidFill>
                <a:effectLst/>
                <a:uLnTx/>
                <a:uFillTx/>
                <a:latin typeface="Verdana"/>
                <a:ea typeface="ＭＳ Ｐゴシック" pitchFamily="-112" charset="-128"/>
              </a:rPr>
              <a:t>Membership statistics (1/2)</a:t>
            </a:r>
            <a:endParaRPr lang="en-US" dirty="0"/>
          </a:p>
        </p:txBody>
      </p:sp>
      <p:sp>
        <p:nvSpPr>
          <p:cNvPr id="3" name="Content Placeholder 2"/>
          <p:cNvSpPr>
            <a:spLocks noGrp="1"/>
          </p:cNvSpPr>
          <p:nvPr>
            <p:ph idx="1"/>
          </p:nvPr>
        </p:nvSpPr>
        <p:spPr>
          <a:xfrm>
            <a:off x="304800" y="1193193"/>
            <a:ext cx="10840122" cy="1788682"/>
          </a:xfrm>
        </p:spPr>
        <p:txBody>
          <a:bodyPr>
            <a:normAutofit lnSpcReduction="10000"/>
          </a:bodyPr>
          <a:lstStyle/>
          <a:p>
            <a:pPr>
              <a:lnSpc>
                <a:spcPct val="110000"/>
              </a:lnSpc>
              <a:spcBef>
                <a:spcPts val="600"/>
              </a:spcBef>
            </a:pPr>
            <a:r>
              <a:rPr lang="en-US" sz="1400" dirty="0"/>
              <a:t>Membership statistics extracted from “</a:t>
            </a:r>
            <a:r>
              <a:rPr lang="en-US" sz="1400" b="1" dirty="0"/>
              <a:t>IEEE OU Analytics</a:t>
            </a:r>
            <a:r>
              <a:rPr lang="en-US" sz="1400" dirty="0"/>
              <a:t>” [</a:t>
            </a:r>
            <a:r>
              <a:rPr lang="en-US" sz="1400" b="1" dirty="0">
                <a:solidFill>
                  <a:srgbClr val="0000FF"/>
                </a:solidFill>
              </a:rPr>
              <a:t>15-Sept-2024</a:t>
            </a:r>
            <a:r>
              <a:rPr lang="en-US" sz="1400" dirty="0"/>
              <a:t>]</a:t>
            </a:r>
          </a:p>
          <a:p>
            <a:pPr>
              <a:lnSpc>
                <a:spcPct val="110000"/>
              </a:lnSpc>
              <a:spcBef>
                <a:spcPts val="600"/>
              </a:spcBef>
            </a:pPr>
            <a:r>
              <a:rPr lang="en-US" sz="1400" dirty="0"/>
              <a:t>Currently the total number of members is </a:t>
            </a:r>
            <a:r>
              <a:rPr lang="en-US" sz="1400" b="1" dirty="0">
                <a:solidFill>
                  <a:srgbClr val="0070C0"/>
                </a:solidFill>
              </a:rPr>
              <a:t>40</a:t>
            </a:r>
            <a:r>
              <a:rPr lang="en-US" sz="1400" dirty="0"/>
              <a:t> </a:t>
            </a:r>
            <a:r>
              <a:rPr lang="en-US" sz="1400" dirty="0">
                <a:solidFill>
                  <a:srgbClr val="0000FF"/>
                </a:solidFill>
              </a:rPr>
              <a:t>[</a:t>
            </a:r>
            <a:r>
              <a:rPr lang="en-US" sz="1400" b="1" dirty="0"/>
              <a:t>-1 </a:t>
            </a:r>
            <a:r>
              <a:rPr lang="en-US" sz="1400" dirty="0"/>
              <a:t>since Jan-2024]</a:t>
            </a:r>
          </a:p>
          <a:p>
            <a:pPr>
              <a:lnSpc>
                <a:spcPct val="110000"/>
              </a:lnSpc>
              <a:spcBef>
                <a:spcPts val="600"/>
              </a:spcBef>
            </a:pPr>
            <a:r>
              <a:rPr lang="en-US" sz="1400" u="sng" dirty="0"/>
              <a:t>Gender</a:t>
            </a:r>
            <a:r>
              <a:rPr lang="en-US" sz="1400" dirty="0"/>
              <a:t>: In total 6 female (15%) [</a:t>
            </a:r>
            <a:r>
              <a:rPr lang="en-US" sz="1400" b="1" dirty="0">
                <a:solidFill>
                  <a:srgbClr val="0000FF"/>
                </a:solidFill>
              </a:rPr>
              <a:t>+1 </a:t>
            </a:r>
            <a:r>
              <a:rPr lang="en-US" sz="1400" dirty="0"/>
              <a:t>since Jan-2024] and</a:t>
            </a:r>
            <a:br>
              <a:rPr lang="en-US" sz="1400" dirty="0"/>
            </a:br>
            <a:r>
              <a:rPr lang="en-US" sz="1400" dirty="0"/>
              <a:t>             3 of them are Board members (</a:t>
            </a:r>
            <a:r>
              <a:rPr lang="en-US" sz="1400" i="1" dirty="0"/>
              <a:t>i.e</a:t>
            </a:r>
            <a:r>
              <a:rPr lang="en-US" sz="1400" dirty="0"/>
              <a:t>., </a:t>
            </a:r>
            <a:r>
              <a:rPr lang="en-US" sz="1400" dirty="0">
                <a:sym typeface="Symbol" panose="05050102010706020507" pitchFamily="18" charset="2"/>
              </a:rPr>
              <a:t>43</a:t>
            </a:r>
            <a:r>
              <a:rPr lang="en-US" sz="1400" dirty="0"/>
              <a:t>% of the Board)</a:t>
            </a:r>
          </a:p>
          <a:p>
            <a:pPr>
              <a:lnSpc>
                <a:spcPct val="110000"/>
              </a:lnSpc>
              <a:spcBef>
                <a:spcPts val="600"/>
              </a:spcBef>
            </a:pPr>
            <a:r>
              <a:rPr lang="en-US" sz="1400" u="sng" dirty="0"/>
              <a:t>Senior members</a:t>
            </a:r>
            <a:r>
              <a:rPr lang="en-US" sz="1400" dirty="0"/>
              <a:t>: </a:t>
            </a:r>
            <a:r>
              <a:rPr lang="en-US" sz="1400" b="1" dirty="0">
                <a:solidFill>
                  <a:srgbClr val="0070C0"/>
                </a:solidFill>
              </a:rPr>
              <a:t>16</a:t>
            </a:r>
            <a:r>
              <a:rPr lang="en-US" sz="1400" dirty="0"/>
              <a:t> [</a:t>
            </a:r>
            <a:r>
              <a:rPr lang="en-US" sz="1400" b="1" dirty="0"/>
              <a:t>-1 </a:t>
            </a:r>
            <a:r>
              <a:rPr lang="en-US" sz="1400" dirty="0"/>
              <a:t>since Jan-2024]</a:t>
            </a:r>
          </a:p>
          <a:p>
            <a:pPr>
              <a:lnSpc>
                <a:spcPct val="110000"/>
              </a:lnSpc>
              <a:spcBef>
                <a:spcPts val="600"/>
              </a:spcBef>
            </a:pPr>
            <a:r>
              <a:rPr lang="en-US" sz="1400" u="sng" dirty="0"/>
              <a:t>Student members</a:t>
            </a:r>
            <a:r>
              <a:rPr lang="en-US" sz="1400" dirty="0"/>
              <a:t>: </a:t>
            </a:r>
            <a:r>
              <a:rPr lang="en-US" sz="1400" b="1" dirty="0">
                <a:solidFill>
                  <a:srgbClr val="0070C0"/>
                </a:solidFill>
              </a:rPr>
              <a:t>3</a:t>
            </a:r>
            <a:r>
              <a:rPr lang="en-US" sz="1400" dirty="0"/>
              <a:t> student members [</a:t>
            </a:r>
            <a:r>
              <a:rPr lang="en-US" sz="1400" b="1" dirty="0"/>
              <a:t>-1 </a:t>
            </a:r>
            <a:r>
              <a:rPr lang="en-US" sz="1400" dirty="0"/>
              <a:t>since Jan-2024] (&gt;300 student members in Sweden)</a:t>
            </a:r>
            <a:endParaRPr lang="en-US" sz="1400" dirty="0">
              <a:solidFill>
                <a:srgbClr val="0000FF"/>
              </a:solidFill>
            </a:endParaRPr>
          </a:p>
          <a:p>
            <a:endParaRPr lang="en-US" sz="1400"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pic>
        <p:nvPicPr>
          <p:cNvPr id="6" name="Bildobjekt 5">
            <a:extLst>
              <a:ext uri="{FF2B5EF4-FFF2-40B4-BE49-F238E27FC236}">
                <a16:creationId xmlns:a16="http://schemas.microsoft.com/office/drawing/2014/main" id="{A536692D-BA7C-B35E-EC2C-8BE0ED9F3284}"/>
              </a:ext>
            </a:extLst>
          </p:cNvPr>
          <p:cNvPicPr>
            <a:picLocks noChangeAspect="1"/>
          </p:cNvPicPr>
          <p:nvPr/>
        </p:nvPicPr>
        <p:blipFill>
          <a:blip r:embed="rId2"/>
          <a:stretch>
            <a:fillRect/>
          </a:stretch>
        </p:blipFill>
        <p:spPr>
          <a:xfrm>
            <a:off x="720767" y="2981875"/>
            <a:ext cx="8211303" cy="3495125"/>
          </a:xfrm>
          <a:prstGeom prst="rect">
            <a:avLst/>
          </a:prstGeom>
        </p:spPr>
      </p:pic>
    </p:spTree>
    <p:extLst>
      <p:ext uri="{BB962C8B-B14F-4D97-AF65-F5344CB8AC3E}">
        <p14:creationId xmlns:p14="http://schemas.microsoft.com/office/powerpoint/2010/main" val="206571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999"/>
            <a:ext cx="10217239" cy="887705"/>
          </a:xfrm>
        </p:spPr>
        <p:txBody>
          <a:bodyPr/>
          <a:lstStyle/>
          <a:p>
            <a: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t>IEEE Photonics Society – Sweden Chapter</a:t>
            </a:r>
            <a:b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br>
            <a:r>
              <a:rPr kumimoji="0" lang="en-US" sz="2000" b="1" i="0" u="none" strike="noStrike" kern="0" cap="none" spc="0" normalizeH="0" baseline="0" noProof="0" dirty="0">
                <a:ln>
                  <a:noFill/>
                </a:ln>
                <a:solidFill>
                  <a:srgbClr val="0070C0"/>
                </a:solidFill>
                <a:effectLst/>
                <a:uLnTx/>
                <a:uFillTx/>
                <a:latin typeface="Verdana"/>
                <a:ea typeface="ＭＳ Ｐゴシック" pitchFamily="-112" charset="-128"/>
              </a:rPr>
              <a:t>Membership statistics (2/2)</a:t>
            </a:r>
            <a:endParaRPr lang="en-US" dirty="0">
              <a:solidFill>
                <a:srgbClr val="0070C0"/>
              </a:solidFill>
            </a:endParaRP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sp>
        <p:nvSpPr>
          <p:cNvPr id="7" name="Platshållare för innehåll 6">
            <a:extLst>
              <a:ext uri="{FF2B5EF4-FFF2-40B4-BE49-F238E27FC236}">
                <a16:creationId xmlns:a16="http://schemas.microsoft.com/office/drawing/2014/main" id="{5AC7047E-2C16-4433-9898-8C4277F230C9}"/>
              </a:ext>
            </a:extLst>
          </p:cNvPr>
          <p:cNvSpPr>
            <a:spLocks noGrp="1"/>
          </p:cNvSpPr>
          <p:nvPr>
            <p:ph idx="1"/>
          </p:nvPr>
        </p:nvSpPr>
        <p:spPr>
          <a:xfrm>
            <a:off x="302705" y="4649883"/>
            <a:ext cx="7648995" cy="1626318"/>
          </a:xfrm>
        </p:spPr>
        <p:txBody>
          <a:bodyPr/>
          <a:lstStyle/>
          <a:p>
            <a:r>
              <a:rPr lang="en-US" dirty="0"/>
              <a:t>Number of members: </a:t>
            </a:r>
            <a:r>
              <a:rPr lang="en-US" b="1" dirty="0"/>
              <a:t>40</a:t>
            </a:r>
            <a:r>
              <a:rPr lang="en-US" dirty="0"/>
              <a:t> (14% female)</a:t>
            </a:r>
            <a:br>
              <a:rPr lang="en-US" dirty="0"/>
            </a:br>
            <a:r>
              <a:rPr lang="en-US" sz="1200" i="1" dirty="0"/>
              <a:t>Note that, in Sweden for the last 10 years, only 10% are female of</a:t>
            </a:r>
            <a:br>
              <a:rPr lang="en-US" sz="1200" i="1" dirty="0"/>
            </a:br>
            <a:r>
              <a:rPr lang="en-US" sz="1200" i="1" dirty="0"/>
              <a:t>the MS students examined in engineering physics and electrical engineering</a:t>
            </a:r>
            <a:r>
              <a:rPr lang="en-US" sz="1200" i="1" baseline="30000" dirty="0"/>
              <a:t>1)</a:t>
            </a:r>
            <a:endParaRPr lang="en-US" sz="1600" i="1" dirty="0"/>
          </a:p>
          <a:p>
            <a:r>
              <a:rPr lang="en-US" dirty="0"/>
              <a:t>Number of Board members: </a:t>
            </a:r>
            <a:r>
              <a:rPr lang="en-US" b="1" dirty="0"/>
              <a:t>7</a:t>
            </a:r>
            <a:r>
              <a:rPr lang="en-US" dirty="0"/>
              <a:t> (43% female)</a:t>
            </a:r>
          </a:p>
          <a:p>
            <a:r>
              <a:rPr lang="en-US" dirty="0"/>
              <a:t>27% companies and 73% universities/institutes</a:t>
            </a:r>
          </a:p>
        </p:txBody>
      </p:sp>
      <p:sp>
        <p:nvSpPr>
          <p:cNvPr id="10" name="textruta 9">
            <a:extLst>
              <a:ext uri="{FF2B5EF4-FFF2-40B4-BE49-F238E27FC236}">
                <a16:creationId xmlns:a16="http://schemas.microsoft.com/office/drawing/2014/main" id="{5F6F946B-9D68-5518-1262-7CB0D5721463}"/>
              </a:ext>
            </a:extLst>
          </p:cNvPr>
          <p:cNvSpPr txBox="1"/>
          <p:nvPr/>
        </p:nvSpPr>
        <p:spPr>
          <a:xfrm>
            <a:off x="641240" y="6276201"/>
            <a:ext cx="3599062" cy="246221"/>
          </a:xfrm>
          <a:prstGeom prst="rect">
            <a:avLst/>
          </a:prstGeom>
          <a:noFill/>
        </p:spPr>
        <p:txBody>
          <a:bodyPr wrap="none" rtlCol="0">
            <a:spAutoFit/>
          </a:bodyPr>
          <a:lstStyle/>
          <a:p>
            <a:r>
              <a:rPr lang="en-US" sz="1000" b="1" i="1" dirty="0"/>
              <a:t>Statistics from IEEE OU Analytics (2024-09-15)</a:t>
            </a:r>
          </a:p>
        </p:txBody>
      </p:sp>
      <p:sp>
        <p:nvSpPr>
          <p:cNvPr id="5" name="textruta 4">
            <a:extLst>
              <a:ext uri="{FF2B5EF4-FFF2-40B4-BE49-F238E27FC236}">
                <a16:creationId xmlns:a16="http://schemas.microsoft.com/office/drawing/2014/main" id="{77D50F37-A945-10CD-F010-920663C9934D}"/>
              </a:ext>
            </a:extLst>
          </p:cNvPr>
          <p:cNvSpPr txBox="1"/>
          <p:nvPr/>
        </p:nvSpPr>
        <p:spPr>
          <a:xfrm>
            <a:off x="4578837" y="6276201"/>
            <a:ext cx="1895071" cy="246221"/>
          </a:xfrm>
          <a:prstGeom prst="rect">
            <a:avLst/>
          </a:prstGeom>
          <a:noFill/>
        </p:spPr>
        <p:txBody>
          <a:bodyPr wrap="none" rtlCol="0">
            <a:spAutoFit/>
          </a:bodyPr>
          <a:lstStyle/>
          <a:p>
            <a:r>
              <a:rPr lang="en-US" sz="1000" i="1" baseline="30000" dirty="0"/>
              <a:t>1) </a:t>
            </a:r>
            <a:r>
              <a:rPr lang="en-US" sz="1000" i="1" dirty="0"/>
              <a:t>UKÄ report 2020-03-23</a:t>
            </a:r>
          </a:p>
        </p:txBody>
      </p:sp>
      <p:pic>
        <p:nvPicPr>
          <p:cNvPr id="9" name="Bildobjekt 8">
            <a:extLst>
              <a:ext uri="{FF2B5EF4-FFF2-40B4-BE49-F238E27FC236}">
                <a16:creationId xmlns:a16="http://schemas.microsoft.com/office/drawing/2014/main" id="{37B2F439-331A-537C-C7E1-024D4C4D5EF9}"/>
              </a:ext>
            </a:extLst>
          </p:cNvPr>
          <p:cNvPicPr>
            <a:picLocks noChangeAspect="1"/>
          </p:cNvPicPr>
          <p:nvPr/>
        </p:nvPicPr>
        <p:blipFill>
          <a:blip r:embed="rId2"/>
          <a:stretch>
            <a:fillRect/>
          </a:stretch>
        </p:blipFill>
        <p:spPr>
          <a:xfrm>
            <a:off x="3587050" y="1333168"/>
            <a:ext cx="3298838" cy="3127086"/>
          </a:xfrm>
          <a:prstGeom prst="rect">
            <a:avLst/>
          </a:prstGeom>
        </p:spPr>
      </p:pic>
      <p:pic>
        <p:nvPicPr>
          <p:cNvPr id="11" name="Bildobjekt 10">
            <a:extLst>
              <a:ext uri="{FF2B5EF4-FFF2-40B4-BE49-F238E27FC236}">
                <a16:creationId xmlns:a16="http://schemas.microsoft.com/office/drawing/2014/main" id="{C4AE8573-9698-0E9B-0576-C4B4EF8266BC}"/>
              </a:ext>
            </a:extLst>
          </p:cNvPr>
          <p:cNvPicPr>
            <a:picLocks noChangeAspect="1"/>
          </p:cNvPicPr>
          <p:nvPr/>
        </p:nvPicPr>
        <p:blipFill>
          <a:blip r:embed="rId3"/>
          <a:stretch>
            <a:fillRect/>
          </a:stretch>
        </p:blipFill>
        <p:spPr>
          <a:xfrm>
            <a:off x="302705" y="1373537"/>
            <a:ext cx="3286090" cy="3127086"/>
          </a:xfrm>
          <a:prstGeom prst="rect">
            <a:avLst/>
          </a:prstGeom>
        </p:spPr>
      </p:pic>
      <p:sp>
        <p:nvSpPr>
          <p:cNvPr id="12" name="textruta 11">
            <a:extLst>
              <a:ext uri="{FF2B5EF4-FFF2-40B4-BE49-F238E27FC236}">
                <a16:creationId xmlns:a16="http://schemas.microsoft.com/office/drawing/2014/main" id="{9A72A27A-EC89-E4C3-DB2E-34DFC0129C5E}"/>
              </a:ext>
            </a:extLst>
          </p:cNvPr>
          <p:cNvSpPr txBox="1"/>
          <p:nvPr/>
        </p:nvSpPr>
        <p:spPr>
          <a:xfrm>
            <a:off x="5380482" y="2686209"/>
            <a:ext cx="737702" cy="338554"/>
          </a:xfrm>
          <a:prstGeom prst="rect">
            <a:avLst/>
          </a:prstGeom>
          <a:noFill/>
        </p:spPr>
        <p:txBody>
          <a:bodyPr wrap="none" rtlCol="0">
            <a:spAutoFit/>
          </a:bodyPr>
          <a:lstStyle/>
          <a:p>
            <a:r>
              <a:rPr lang="en-US" sz="1600" b="1" dirty="0">
                <a:solidFill>
                  <a:schemeClr val="bg1"/>
                </a:solidFill>
              </a:rPr>
              <a:t>55%</a:t>
            </a:r>
          </a:p>
        </p:txBody>
      </p:sp>
      <p:sp>
        <p:nvSpPr>
          <p:cNvPr id="13" name="textruta 12">
            <a:extLst>
              <a:ext uri="{FF2B5EF4-FFF2-40B4-BE49-F238E27FC236}">
                <a16:creationId xmlns:a16="http://schemas.microsoft.com/office/drawing/2014/main" id="{AC89E119-AD40-567F-7382-3394AA53DA57}"/>
              </a:ext>
            </a:extLst>
          </p:cNvPr>
          <p:cNvSpPr txBox="1"/>
          <p:nvPr/>
        </p:nvSpPr>
        <p:spPr>
          <a:xfrm>
            <a:off x="4307533" y="2516932"/>
            <a:ext cx="737702" cy="338554"/>
          </a:xfrm>
          <a:prstGeom prst="rect">
            <a:avLst/>
          </a:prstGeom>
          <a:noFill/>
        </p:spPr>
        <p:txBody>
          <a:bodyPr wrap="none" rtlCol="0">
            <a:spAutoFit/>
          </a:bodyPr>
          <a:lstStyle/>
          <a:p>
            <a:r>
              <a:rPr lang="en-US" sz="1600" b="1" dirty="0">
                <a:solidFill>
                  <a:schemeClr val="bg1"/>
                </a:solidFill>
              </a:rPr>
              <a:t>27%</a:t>
            </a:r>
          </a:p>
        </p:txBody>
      </p:sp>
      <p:sp>
        <p:nvSpPr>
          <p:cNvPr id="14" name="textruta 13">
            <a:extLst>
              <a:ext uri="{FF2B5EF4-FFF2-40B4-BE49-F238E27FC236}">
                <a16:creationId xmlns:a16="http://schemas.microsoft.com/office/drawing/2014/main" id="{6E9930A6-2830-8818-A4A2-FE87A0955C35}"/>
              </a:ext>
            </a:extLst>
          </p:cNvPr>
          <p:cNvSpPr txBox="1"/>
          <p:nvPr/>
        </p:nvSpPr>
        <p:spPr>
          <a:xfrm>
            <a:off x="4478101" y="3396298"/>
            <a:ext cx="737702" cy="338554"/>
          </a:xfrm>
          <a:prstGeom prst="rect">
            <a:avLst/>
          </a:prstGeom>
          <a:noFill/>
        </p:spPr>
        <p:txBody>
          <a:bodyPr wrap="none" rtlCol="0">
            <a:spAutoFit/>
          </a:bodyPr>
          <a:lstStyle/>
          <a:p>
            <a:r>
              <a:rPr lang="en-US" sz="1600" b="1" dirty="0">
                <a:solidFill>
                  <a:schemeClr val="bg1"/>
                </a:solidFill>
              </a:rPr>
              <a:t>18%</a:t>
            </a:r>
          </a:p>
        </p:txBody>
      </p:sp>
      <p:sp>
        <p:nvSpPr>
          <p:cNvPr id="15" name="textruta 14">
            <a:extLst>
              <a:ext uri="{FF2B5EF4-FFF2-40B4-BE49-F238E27FC236}">
                <a16:creationId xmlns:a16="http://schemas.microsoft.com/office/drawing/2014/main" id="{BF488B6E-F049-07D4-5BDB-E32467C83483}"/>
              </a:ext>
            </a:extLst>
          </p:cNvPr>
          <p:cNvSpPr txBox="1"/>
          <p:nvPr/>
        </p:nvSpPr>
        <p:spPr>
          <a:xfrm>
            <a:off x="1680471" y="3211411"/>
            <a:ext cx="737702" cy="338554"/>
          </a:xfrm>
          <a:prstGeom prst="rect">
            <a:avLst/>
          </a:prstGeom>
          <a:noFill/>
        </p:spPr>
        <p:txBody>
          <a:bodyPr wrap="none" rtlCol="0">
            <a:spAutoFit/>
          </a:bodyPr>
          <a:lstStyle/>
          <a:p>
            <a:r>
              <a:rPr lang="en-US" sz="1600" b="1" dirty="0">
                <a:solidFill>
                  <a:schemeClr val="bg1"/>
                </a:solidFill>
              </a:rPr>
              <a:t>88%</a:t>
            </a:r>
          </a:p>
        </p:txBody>
      </p:sp>
      <p:sp>
        <p:nvSpPr>
          <p:cNvPr id="16" name="textruta 15">
            <a:extLst>
              <a:ext uri="{FF2B5EF4-FFF2-40B4-BE49-F238E27FC236}">
                <a16:creationId xmlns:a16="http://schemas.microsoft.com/office/drawing/2014/main" id="{D3E931EC-72C6-8486-6C83-367E82A07934}"/>
              </a:ext>
            </a:extLst>
          </p:cNvPr>
          <p:cNvSpPr txBox="1"/>
          <p:nvPr/>
        </p:nvSpPr>
        <p:spPr>
          <a:xfrm>
            <a:off x="1280992" y="1936790"/>
            <a:ext cx="737702" cy="338554"/>
          </a:xfrm>
          <a:prstGeom prst="rect">
            <a:avLst/>
          </a:prstGeom>
          <a:noFill/>
        </p:spPr>
        <p:txBody>
          <a:bodyPr wrap="none" rtlCol="0">
            <a:spAutoFit/>
          </a:bodyPr>
          <a:lstStyle/>
          <a:p>
            <a:r>
              <a:rPr lang="en-US" sz="1600" b="1" dirty="0">
                <a:solidFill>
                  <a:schemeClr val="bg1"/>
                </a:solidFill>
              </a:rPr>
              <a:t>14%</a:t>
            </a:r>
          </a:p>
        </p:txBody>
      </p:sp>
      <p:pic>
        <p:nvPicPr>
          <p:cNvPr id="17" name="Bildobjekt 16">
            <a:extLst>
              <a:ext uri="{FF2B5EF4-FFF2-40B4-BE49-F238E27FC236}">
                <a16:creationId xmlns:a16="http://schemas.microsoft.com/office/drawing/2014/main" id="{12CC9759-0788-35B4-4013-ABCB9DC46BE2}"/>
              </a:ext>
            </a:extLst>
          </p:cNvPr>
          <p:cNvPicPr>
            <a:picLocks noChangeAspect="1"/>
          </p:cNvPicPr>
          <p:nvPr/>
        </p:nvPicPr>
        <p:blipFill>
          <a:blip r:embed="rId4"/>
          <a:stretch>
            <a:fillRect/>
          </a:stretch>
        </p:blipFill>
        <p:spPr>
          <a:xfrm>
            <a:off x="6885888" y="1583511"/>
            <a:ext cx="4946663" cy="3127086"/>
          </a:xfrm>
          <a:prstGeom prst="rect">
            <a:avLst/>
          </a:prstGeom>
        </p:spPr>
      </p:pic>
    </p:spTree>
    <p:extLst>
      <p:ext uri="{BB962C8B-B14F-4D97-AF65-F5344CB8AC3E}">
        <p14:creationId xmlns:p14="http://schemas.microsoft.com/office/powerpoint/2010/main" val="63370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0346028" cy="765220"/>
          </a:xfrm>
        </p:spPr>
        <p:txBody>
          <a:bodyPr/>
          <a:lstStyle/>
          <a:p>
            <a: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t>IEEE Photonics Society – Sweden Chapter</a:t>
            </a:r>
            <a:b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br>
            <a:r>
              <a:rPr kumimoji="0" lang="en-US" sz="2000" b="1" i="0" u="none" strike="noStrike" kern="0" cap="none" spc="0" normalizeH="0" baseline="0" noProof="0" dirty="0">
                <a:ln>
                  <a:noFill/>
                </a:ln>
                <a:solidFill>
                  <a:srgbClr val="0070C0"/>
                </a:solidFill>
                <a:effectLst/>
                <a:uLnTx/>
                <a:uFillTx/>
                <a:latin typeface="Verdana"/>
                <a:ea typeface="ＭＳ Ｐゴシック" pitchFamily="-112" charset="-128"/>
              </a:rPr>
              <a:t>Mission related activities 2023/2024</a:t>
            </a:r>
            <a:endParaRPr lang="en-US" dirty="0"/>
          </a:p>
        </p:txBody>
      </p:sp>
      <p:sp>
        <p:nvSpPr>
          <p:cNvPr id="3" name="Content Placeholder 2"/>
          <p:cNvSpPr>
            <a:spLocks noGrp="1"/>
          </p:cNvSpPr>
          <p:nvPr>
            <p:ph idx="1"/>
          </p:nvPr>
        </p:nvSpPr>
        <p:spPr>
          <a:xfrm>
            <a:off x="304800" y="1257896"/>
            <a:ext cx="11745532" cy="5168692"/>
          </a:xfrm>
        </p:spPr>
        <p:txBody>
          <a:bodyPr>
            <a:normAutofit lnSpcReduction="10000"/>
          </a:bodyPr>
          <a:lstStyle/>
          <a:p>
            <a:pPr marL="342900" marR="0" lvl="0" indent="-342900" algn="l" defTabSz="914400" rtl="0" eaLnBrk="0" fontAlgn="base" latinLnBrk="0" hangingPunct="0">
              <a:lnSpc>
                <a:spcPct val="100000"/>
              </a:lnSpc>
              <a:spcBef>
                <a:spcPct val="20000"/>
              </a:spcBef>
              <a:spcAft>
                <a:spcPct val="0"/>
              </a:spcAft>
              <a:buClr>
                <a:srgbClr val="808080"/>
              </a:buClr>
              <a:buSzPct val="80000"/>
              <a:buFont typeface="Wingdings" pitchFamily="2" charset="2"/>
              <a:buChar char="Ø"/>
              <a:tabLst/>
              <a:defRPr/>
            </a:pPr>
            <a:r>
              <a:rPr kumimoji="0" lang="en-US" sz="1800" b="1" i="0" u="none" strike="noStrike" kern="0" cap="none" spc="0" normalizeH="0" baseline="0" noProof="0" dirty="0">
                <a:ln>
                  <a:noFill/>
                </a:ln>
                <a:solidFill>
                  <a:srgbClr val="005582"/>
                </a:solidFill>
                <a:effectLst/>
                <a:uLnTx/>
                <a:uFillTx/>
                <a:latin typeface="Verdana"/>
                <a:ea typeface="ＭＳ Ｐゴシック" pitchFamily="-112" charset="-128"/>
              </a:rPr>
              <a:t>Technology areas</a:t>
            </a:r>
            <a:endParaRPr kumimoji="0" lang="en-US" sz="1800" b="0" i="0" u="none" strike="noStrike" kern="0" cap="none" spc="0" normalizeH="0" baseline="0" noProof="0" dirty="0">
              <a:ln>
                <a:noFill/>
              </a:ln>
              <a:solidFill>
                <a:srgbClr val="005582"/>
              </a:solidFill>
              <a:effectLst/>
              <a:uLnTx/>
              <a:uFillTx/>
              <a:latin typeface="Verdana"/>
              <a:ea typeface="ＭＳ Ｐゴシック" pitchFamily="-112" charset="-128"/>
            </a:endParaRPr>
          </a:p>
          <a:p>
            <a:pPr marL="742950" marR="0" lvl="1" indent="-285750" algn="l" defTabSz="914400" rtl="0" eaLnBrk="0" fontAlgn="base" latinLnBrk="0" hangingPunct="0">
              <a:lnSpc>
                <a:spcPct val="100000"/>
              </a:lnSpc>
              <a:spcBef>
                <a:spcPct val="20000"/>
              </a:spcBef>
              <a:spcAft>
                <a:spcPct val="0"/>
              </a:spcAft>
              <a:buClr>
                <a:srgbClr val="808080"/>
              </a:buClr>
              <a:buSzTx/>
              <a:buFontTx/>
              <a:buChar char="–"/>
              <a:tabLst/>
              <a:defRPr/>
            </a:pPr>
            <a:r>
              <a:rPr kumimoji="0" lang="en-US" sz="1600" b="0" i="0" u="none" strike="noStrike" kern="0" cap="none" spc="0" normalizeH="0" baseline="0" noProof="0" dirty="0">
                <a:ln>
                  <a:noFill/>
                </a:ln>
                <a:solidFill>
                  <a:srgbClr val="000000"/>
                </a:solidFill>
                <a:effectLst/>
                <a:uLnTx/>
                <a:uFillTx/>
                <a:latin typeface="Verdana"/>
                <a:ea typeface="ＭＳ Ｐゴシック" pitchFamily="-112" charset="-128"/>
              </a:rPr>
              <a:t>Covering lasers, fiber-optics, bio-photonics, displays, solar energy conversion, LED illumination, …</a:t>
            </a:r>
          </a:p>
          <a:p>
            <a:pPr marL="342900" marR="0" lvl="0" indent="-342900" algn="l" defTabSz="914400" rtl="0" eaLnBrk="0" fontAlgn="base" latinLnBrk="0" hangingPunct="0">
              <a:lnSpc>
                <a:spcPct val="100000"/>
              </a:lnSpc>
              <a:spcBef>
                <a:spcPts val="1200"/>
              </a:spcBef>
              <a:spcAft>
                <a:spcPct val="0"/>
              </a:spcAft>
              <a:buClr>
                <a:srgbClr val="808080"/>
              </a:buClr>
              <a:buSzPct val="80000"/>
              <a:buFont typeface="Wingdings" pitchFamily="2" charset="2"/>
              <a:buChar char="Ø"/>
              <a:tabLst/>
              <a:defRPr/>
            </a:pPr>
            <a:r>
              <a:rPr kumimoji="0" lang="en-US" sz="1800" b="1" i="0" u="none" strike="noStrike" kern="0" cap="none" spc="0" normalizeH="0" baseline="0" noProof="0" dirty="0">
                <a:ln>
                  <a:noFill/>
                </a:ln>
                <a:solidFill>
                  <a:srgbClr val="005582"/>
                </a:solidFill>
                <a:effectLst/>
                <a:uLnTx/>
                <a:uFillTx/>
                <a:latin typeface="Verdana"/>
                <a:ea typeface="ＭＳ Ｐゴシック" pitchFamily="-112" charset="-128"/>
              </a:rPr>
              <a:t>Recognitions</a:t>
            </a:r>
            <a:r>
              <a:rPr kumimoji="0" lang="en-US" sz="1800" b="0" i="0" u="none" strike="noStrike" kern="0" cap="none" spc="0" normalizeH="0" baseline="0" noProof="0" dirty="0">
                <a:ln>
                  <a:noFill/>
                </a:ln>
                <a:solidFill>
                  <a:srgbClr val="000000"/>
                </a:solidFill>
                <a:effectLst/>
                <a:uLnTx/>
                <a:uFillTx/>
                <a:latin typeface="Verdana"/>
                <a:ea typeface="ＭＳ Ｐゴシック" pitchFamily="-112" charset="-128"/>
              </a:rPr>
              <a:t> (Award programs)</a:t>
            </a:r>
            <a:endParaRPr kumimoji="0" lang="en-US" sz="1800" b="1" i="0" u="none" strike="noStrike" kern="0" cap="none" spc="0" normalizeH="0" baseline="0" noProof="0" dirty="0">
              <a:ln>
                <a:noFill/>
              </a:ln>
              <a:solidFill>
                <a:srgbClr val="000000"/>
              </a:solidFill>
              <a:effectLst/>
              <a:uLnTx/>
              <a:uFillTx/>
              <a:latin typeface="Verdana"/>
              <a:ea typeface="ＭＳ Ｐゴシック" pitchFamily="-112" charset="-128"/>
            </a:endParaRPr>
          </a:p>
          <a:p>
            <a:pPr marL="540000" marR="0" lvl="1" indent="-216000" algn="l" defTabSz="914400" rtl="0" eaLnBrk="0" fontAlgn="base" latinLnBrk="0" hangingPunct="0">
              <a:lnSpc>
                <a:spcPct val="100000"/>
              </a:lnSpc>
              <a:spcBef>
                <a:spcPct val="20000"/>
              </a:spcBef>
              <a:spcAft>
                <a:spcPct val="0"/>
              </a:spcAft>
              <a:buClr>
                <a:srgbClr val="808080"/>
              </a:buClr>
              <a:buSzTx/>
              <a:buFontTx/>
              <a:buChar char="–"/>
              <a:tabLst/>
              <a:defRPr/>
            </a:pPr>
            <a:r>
              <a:rPr kumimoji="0" lang="en-US" sz="1600" b="1" i="0" u="none" strike="noStrike" kern="0" cap="none" spc="0" normalizeH="0" baseline="0" noProof="0" dirty="0">
                <a:ln>
                  <a:noFill/>
                </a:ln>
                <a:solidFill>
                  <a:srgbClr val="0070C0"/>
                </a:solidFill>
                <a:effectLst/>
                <a:uLnTx/>
                <a:uFillTx/>
                <a:latin typeface="Verdana"/>
                <a:ea typeface="ＭＳ Ｐゴシック" pitchFamily="-112" charset="-128"/>
              </a:rPr>
              <a:t>Annual Best PhD Thesis Awards</a:t>
            </a:r>
          </a:p>
          <a:p>
            <a:pPr marL="720000" marR="0" lvl="2" indent="-216000" algn="l" defTabSz="914400" rtl="0" eaLnBrk="0" fontAlgn="base" latinLnBrk="0" hangingPunct="0">
              <a:lnSpc>
                <a:spcPct val="100000"/>
              </a:lnSpc>
              <a:spcBef>
                <a:spcPct val="20000"/>
              </a:spcBef>
              <a:spcAft>
                <a:spcPct val="0"/>
              </a:spcAft>
              <a:buClr>
                <a:srgbClr val="808080"/>
              </a:buClr>
              <a:buSzTx/>
              <a:buFontTx/>
              <a:buChar char="–"/>
              <a:tabLst/>
              <a:defRPr/>
            </a:pPr>
            <a:r>
              <a:rPr kumimoji="0" lang="en-US" sz="1400" i="0" u="none" strike="noStrike" kern="0" cap="none" spc="0" normalizeH="0" baseline="0" noProof="0" dirty="0">
                <a:ln>
                  <a:noFill/>
                </a:ln>
                <a:effectLst/>
                <a:uLnTx/>
                <a:uFillTx/>
                <a:latin typeface="Verdana"/>
                <a:ea typeface="ＭＳ Ｐゴシック" pitchFamily="-112" charset="-128"/>
              </a:rPr>
              <a:t>202</a:t>
            </a:r>
            <a:r>
              <a:rPr lang="en-US" sz="1400" dirty="0">
                <a:latin typeface="Verdana"/>
              </a:rPr>
              <a:t>3</a:t>
            </a:r>
            <a:r>
              <a:rPr kumimoji="0" lang="en-US" sz="1400" i="0" u="none" strike="noStrike" kern="0" cap="none" spc="0" normalizeH="0" baseline="0" noProof="0" dirty="0">
                <a:ln>
                  <a:noFill/>
                </a:ln>
                <a:effectLst/>
                <a:uLnTx/>
                <a:uFillTx/>
                <a:latin typeface="Verdana"/>
                <a:ea typeface="ＭＳ Ｐゴシック" pitchFamily="-112" charset="-128"/>
              </a:rPr>
              <a:t>: </a:t>
            </a:r>
            <a:r>
              <a:rPr kumimoji="0" lang="en-US" sz="1400" b="1" i="0" u="none" strike="noStrike" kern="0" cap="none" spc="0" normalizeH="0" baseline="0" noProof="0" dirty="0">
                <a:ln>
                  <a:noFill/>
                </a:ln>
                <a:solidFill>
                  <a:srgbClr val="000000"/>
                </a:solidFill>
                <a:effectLst/>
                <a:uLnTx/>
                <a:uFillTx/>
                <a:latin typeface="Verdana"/>
                <a:ea typeface="ＭＳ Ｐゴシック" pitchFamily="-112" charset="-128"/>
              </a:rPr>
              <a:t>Dr. Max Karlsson</a:t>
            </a:r>
            <a:r>
              <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rPr>
              <a:t>, Linköping University; Award was </a:t>
            </a:r>
            <a:r>
              <a:rPr kumimoji="0" lang="en-US" sz="1400" b="1" i="0" u="none" strike="noStrike" kern="0" cap="none" spc="0" normalizeH="0" baseline="0" noProof="0" dirty="0">
                <a:ln>
                  <a:noFill/>
                </a:ln>
                <a:solidFill>
                  <a:srgbClr val="000000"/>
                </a:solidFill>
                <a:effectLst/>
                <a:uLnTx/>
                <a:uFillTx/>
                <a:latin typeface="Verdana"/>
                <a:ea typeface="ＭＳ Ｐゴシック" pitchFamily="-112" charset="-128"/>
              </a:rPr>
              <a:t>10,000 SEK</a:t>
            </a:r>
            <a:r>
              <a:rPr kumimoji="0" lang="en-US" sz="1300" b="0" i="0" u="none" strike="noStrike" kern="0" cap="none" spc="0" normalizeH="0" baseline="0" noProof="0" dirty="0">
                <a:ln>
                  <a:noFill/>
                </a:ln>
                <a:solidFill>
                  <a:srgbClr val="000000"/>
                </a:solidFill>
                <a:effectLst/>
                <a:uLnTx/>
                <a:uFillTx/>
                <a:latin typeface="Verdana"/>
                <a:ea typeface="ＭＳ Ｐゴシック" pitchFamily="-112" charset="-128"/>
              </a:rPr>
              <a:t> (winner announced in March-2024)</a:t>
            </a:r>
            <a:endPar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endParaRPr>
          </a:p>
          <a:p>
            <a:pPr marL="720000" marR="0" lvl="2" indent="-216000" algn="l" defTabSz="914400" rtl="0" eaLnBrk="0" fontAlgn="base" latinLnBrk="0" hangingPunct="0">
              <a:lnSpc>
                <a:spcPct val="100000"/>
              </a:lnSpc>
              <a:spcBef>
                <a:spcPct val="20000"/>
              </a:spcBef>
              <a:spcAft>
                <a:spcPct val="0"/>
              </a:spcAft>
              <a:buClr>
                <a:srgbClr val="808080"/>
              </a:buClr>
              <a:buSzTx/>
              <a:buFontTx/>
              <a:buChar char="–"/>
              <a:tabLst/>
              <a:defRPr/>
            </a:pPr>
            <a:r>
              <a:rPr lang="en-US" sz="1400" dirty="0">
                <a:solidFill>
                  <a:srgbClr val="000000"/>
                </a:solidFill>
                <a:latin typeface="Verdana"/>
              </a:rPr>
              <a:t>2024: Nomination period ends </a:t>
            </a:r>
            <a:r>
              <a:rPr lang="en-US" sz="1400" b="1" dirty="0">
                <a:solidFill>
                  <a:srgbClr val="000000"/>
                </a:solidFill>
                <a:latin typeface="Verdana"/>
              </a:rPr>
              <a:t>30-Nov-2024</a:t>
            </a:r>
            <a:r>
              <a:rPr lang="en-US" sz="1400" dirty="0">
                <a:solidFill>
                  <a:srgbClr val="000000"/>
                </a:solidFill>
                <a:latin typeface="Verdana"/>
              </a:rPr>
              <a:t>; </a:t>
            </a:r>
            <a:r>
              <a:rPr kumimoji="0" lang="en-US" sz="1400" i="0" u="none" strike="noStrike" kern="0" cap="none" spc="0" normalizeH="0" baseline="0" noProof="0" dirty="0">
                <a:ln>
                  <a:noFill/>
                </a:ln>
                <a:effectLst/>
                <a:uLnTx/>
                <a:uFillTx/>
                <a:latin typeface="Verdana"/>
                <a:ea typeface="ＭＳ Ｐゴシック" pitchFamily="-112" charset="-128"/>
              </a:rPr>
              <a:t>Award is </a:t>
            </a:r>
            <a:r>
              <a:rPr kumimoji="0" lang="en-US" sz="1400" b="1" i="0" u="none" strike="noStrike" kern="0" cap="none" spc="0" normalizeH="0" baseline="0" noProof="0" dirty="0">
                <a:ln>
                  <a:noFill/>
                </a:ln>
                <a:solidFill>
                  <a:srgbClr val="000000"/>
                </a:solidFill>
                <a:effectLst/>
                <a:uLnTx/>
                <a:uFillTx/>
                <a:latin typeface="Verdana"/>
                <a:ea typeface="ＭＳ Ｐゴシック" pitchFamily="-112" charset="-128"/>
              </a:rPr>
              <a:t>10,000 SEK</a:t>
            </a:r>
            <a:endPar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endParaRPr>
          </a:p>
          <a:p>
            <a:pPr marL="540000" marR="0" lvl="1" indent="-216000" algn="l" defTabSz="914400" rtl="0" eaLnBrk="0" fontAlgn="base" latinLnBrk="0" hangingPunct="0">
              <a:lnSpc>
                <a:spcPct val="100000"/>
              </a:lnSpc>
              <a:spcBef>
                <a:spcPct val="20000"/>
              </a:spcBef>
              <a:spcAft>
                <a:spcPct val="0"/>
              </a:spcAft>
              <a:buClr>
                <a:srgbClr val="808080"/>
              </a:buClr>
              <a:buSzTx/>
              <a:buFontTx/>
              <a:buChar char="–"/>
              <a:tabLst/>
              <a:defRPr/>
            </a:pPr>
            <a:r>
              <a:rPr kumimoji="0" lang="en-US" sz="1600" b="1" i="0" u="none" strike="noStrike" kern="0" cap="none" spc="0" normalizeH="0" baseline="0" noProof="0" dirty="0">
                <a:ln>
                  <a:noFill/>
                </a:ln>
                <a:solidFill>
                  <a:srgbClr val="0070C0"/>
                </a:solidFill>
                <a:effectLst/>
                <a:uLnTx/>
                <a:uFillTx/>
                <a:latin typeface="Verdana"/>
                <a:ea typeface="ＭＳ Ｐゴシック" pitchFamily="-112" charset="-128"/>
              </a:rPr>
              <a:t>Best Poster Awards </a:t>
            </a:r>
            <a:r>
              <a:rPr kumimoji="0" lang="en-US" sz="1600" b="0" i="0" u="none" strike="noStrike" kern="0" cap="none" spc="0" normalizeH="0" baseline="0" noProof="0" dirty="0">
                <a:ln>
                  <a:noFill/>
                </a:ln>
                <a:solidFill>
                  <a:srgbClr val="000000"/>
                </a:solidFill>
                <a:effectLst/>
                <a:uLnTx/>
                <a:uFillTx/>
                <a:latin typeface="Verdana"/>
                <a:ea typeface="ＭＳ Ｐゴシック" pitchFamily="-112" charset="-128"/>
              </a:rPr>
              <a:t>(3x) at the Swedish </a:t>
            </a:r>
            <a:r>
              <a:rPr kumimoji="0" lang="en-US" sz="1600" b="0" i="0" u="sng" strike="noStrike" kern="0" cap="none" spc="0" normalizeH="0" baseline="0" noProof="0" dirty="0">
                <a:ln>
                  <a:noFill/>
                </a:ln>
                <a:solidFill>
                  <a:srgbClr val="000000"/>
                </a:solidFill>
                <a:effectLst/>
                <a:uLnTx/>
                <a:uFillTx/>
                <a:latin typeface="Verdana"/>
                <a:ea typeface="ＭＳ Ｐゴシック" pitchFamily="-112" charset="-128"/>
              </a:rPr>
              <a:t>annual</a:t>
            </a:r>
            <a:r>
              <a:rPr kumimoji="0" lang="en-US" sz="1600" b="0" i="0" u="none" strike="noStrike" kern="0" cap="none" spc="0" normalizeH="0" baseline="0" noProof="0" dirty="0">
                <a:ln>
                  <a:noFill/>
                </a:ln>
                <a:solidFill>
                  <a:srgbClr val="000000"/>
                </a:solidFill>
                <a:effectLst/>
                <a:uLnTx/>
                <a:uFillTx/>
                <a:latin typeface="Verdana"/>
                <a:ea typeface="ＭＳ Ｐゴシック" pitchFamily="-112" charset="-128"/>
              </a:rPr>
              <a:t> </a:t>
            </a:r>
            <a:r>
              <a:rPr kumimoji="0" lang="en-US" sz="1600" i="0" u="none" strike="noStrike" kern="0" cap="none" spc="0" normalizeH="0" baseline="0" noProof="0" dirty="0">
                <a:ln>
                  <a:noFill/>
                </a:ln>
                <a:effectLst/>
                <a:uLnTx/>
                <a:uFillTx/>
                <a:latin typeface="Verdana"/>
                <a:ea typeface="ＭＳ Ｐゴシック" pitchFamily="-112" charset="-128"/>
              </a:rPr>
              <a:t>OPS-2024 </a:t>
            </a:r>
            <a:r>
              <a:rPr kumimoji="0" lang="en-US" sz="1600" b="0" i="0" u="none" strike="noStrike" kern="0" cap="none" spc="0" normalizeH="0" baseline="0" noProof="0" dirty="0">
                <a:ln>
                  <a:noFill/>
                </a:ln>
                <a:solidFill>
                  <a:srgbClr val="000000"/>
                </a:solidFill>
                <a:effectLst/>
                <a:uLnTx/>
                <a:uFillTx/>
                <a:latin typeface="Verdana"/>
                <a:ea typeface="ＭＳ Ｐゴシック" pitchFamily="-112" charset="-128"/>
              </a:rPr>
              <a:t>conference</a:t>
            </a:r>
          </a:p>
          <a:p>
            <a:pPr marL="940050" lvl="2" indent="-216000">
              <a:buClr>
                <a:srgbClr val="808080"/>
              </a:buClr>
              <a:buFontTx/>
              <a:buChar char="–"/>
              <a:defRPr/>
            </a:pPr>
            <a:r>
              <a:rPr lang="en-US" sz="1400" dirty="0">
                <a:latin typeface="Verdana"/>
              </a:rPr>
              <a:t>This year </a:t>
            </a:r>
            <a:r>
              <a:rPr lang="en-US" sz="1400" u="sng" dirty="0">
                <a:latin typeface="Verdana"/>
              </a:rPr>
              <a:t>only</a:t>
            </a:r>
            <a:r>
              <a:rPr lang="en-US" sz="1400" dirty="0">
                <a:latin typeface="Verdana"/>
              </a:rPr>
              <a:t> students and post-docs are eligible for the Award</a:t>
            </a:r>
          </a:p>
          <a:p>
            <a:pPr marL="940050" lvl="2" indent="-216000">
              <a:buClr>
                <a:srgbClr val="808080"/>
              </a:buClr>
              <a:buFontTx/>
              <a:buChar char="–"/>
              <a:defRPr/>
            </a:pPr>
            <a:r>
              <a:rPr lang="en-US" sz="1400" dirty="0">
                <a:latin typeface="Verdana"/>
              </a:rPr>
              <a:t>The students winning an Award are offered a free 1-year IEEE student membership</a:t>
            </a:r>
          </a:p>
          <a:p>
            <a:pPr marL="342900" marR="0" lvl="0" indent="-342900" algn="l" defTabSz="914400" rtl="0" eaLnBrk="0" fontAlgn="base" latinLnBrk="0" hangingPunct="0">
              <a:lnSpc>
                <a:spcPct val="100000"/>
              </a:lnSpc>
              <a:spcBef>
                <a:spcPts val="1200"/>
              </a:spcBef>
              <a:spcAft>
                <a:spcPct val="0"/>
              </a:spcAft>
              <a:buClr>
                <a:srgbClr val="808080"/>
              </a:buClr>
              <a:buSzPct val="80000"/>
              <a:buFont typeface="Wingdings" pitchFamily="2" charset="2"/>
              <a:buChar char="Ø"/>
              <a:tabLst/>
              <a:defRPr/>
            </a:pPr>
            <a:r>
              <a:rPr kumimoji="0" lang="en-US" sz="1800" b="1" i="0" u="none" strike="noStrike" kern="0" cap="none" spc="0" normalizeH="0" baseline="0" noProof="0" dirty="0">
                <a:ln>
                  <a:noFill/>
                </a:ln>
                <a:solidFill>
                  <a:srgbClr val="005582"/>
                </a:solidFill>
                <a:effectLst/>
                <a:uLnTx/>
                <a:uFillTx/>
                <a:latin typeface="Verdana"/>
                <a:ea typeface="ＭＳ Ｐゴシック" pitchFamily="-112" charset="-128"/>
              </a:rPr>
              <a:t>Sponsoring Women-in-Photonics (WIP) events</a:t>
            </a:r>
            <a:endParaRPr kumimoji="0" lang="en-US" sz="1800" b="0" i="0" u="none" strike="noStrike" kern="0" cap="none" spc="0" normalizeH="0" baseline="0" noProof="0" dirty="0">
              <a:ln>
                <a:noFill/>
              </a:ln>
              <a:solidFill>
                <a:srgbClr val="005582"/>
              </a:solidFill>
              <a:effectLst/>
              <a:uLnTx/>
              <a:uFillTx/>
              <a:latin typeface="Verdana"/>
              <a:ea typeface="ＭＳ Ｐゴシック" pitchFamily="-112" charset="-128"/>
            </a:endParaRPr>
          </a:p>
          <a:p>
            <a:pPr marL="742950" marR="0" lvl="1" indent="-285750" algn="l" defTabSz="914400" rtl="0" eaLnBrk="0" fontAlgn="base" latinLnBrk="0" hangingPunct="0">
              <a:lnSpc>
                <a:spcPct val="100000"/>
              </a:lnSpc>
              <a:spcBef>
                <a:spcPct val="20000"/>
              </a:spcBef>
              <a:spcAft>
                <a:spcPct val="0"/>
              </a:spcAft>
              <a:buClr>
                <a:srgbClr val="808080"/>
              </a:buClr>
              <a:buSzTx/>
              <a:buFontTx/>
              <a:buChar char="–"/>
              <a:tabLst/>
              <a:defRPr/>
            </a:pPr>
            <a:r>
              <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rPr>
              <a:t>Celebration of Nobel Prize 2023 – an IEEE WIP event [7-Dec-2023]</a:t>
            </a:r>
            <a:endParaRPr kumimoji="0" lang="en-US" sz="1200" b="1" i="0" u="none" strike="noStrike" kern="0" cap="none" spc="0" normalizeH="0" baseline="0" noProof="0" dirty="0">
              <a:ln>
                <a:noFill/>
              </a:ln>
              <a:solidFill>
                <a:srgbClr val="000000"/>
              </a:solidFill>
              <a:effectLst/>
              <a:uLnTx/>
              <a:uFillTx/>
              <a:latin typeface="Verdana"/>
              <a:ea typeface="ＭＳ Ｐゴシック" pitchFamily="-112" charset="-128"/>
            </a:endParaRPr>
          </a:p>
          <a:p>
            <a:pPr marL="342900" marR="0" lvl="0" indent="-285750" algn="l" defTabSz="914400" rtl="0" eaLnBrk="0" fontAlgn="base" latinLnBrk="0" hangingPunct="0">
              <a:lnSpc>
                <a:spcPct val="100000"/>
              </a:lnSpc>
              <a:spcBef>
                <a:spcPts val="1200"/>
              </a:spcBef>
              <a:spcAft>
                <a:spcPct val="0"/>
              </a:spcAft>
              <a:buClr>
                <a:srgbClr val="808080"/>
              </a:buClr>
              <a:buSzTx/>
              <a:buFont typeface="Wingdings" pitchFamily="2" charset="2"/>
              <a:buChar char="Ø"/>
              <a:tabLst/>
              <a:defRPr/>
            </a:pPr>
            <a:r>
              <a:rPr kumimoji="0" lang="en-US" sz="1800" b="1" i="0" u="none" strike="noStrike" kern="0" cap="none" spc="0" normalizeH="0" baseline="0" noProof="0" dirty="0">
                <a:ln>
                  <a:noFill/>
                </a:ln>
                <a:solidFill>
                  <a:srgbClr val="005582"/>
                </a:solidFill>
                <a:effectLst/>
                <a:uLnTx/>
                <a:uFillTx/>
                <a:latin typeface="Verdana"/>
                <a:ea typeface="ＭＳ Ｐゴシック" pitchFamily="-112" charset="-128"/>
              </a:rPr>
              <a:t>Sharing with Chapter members, Section members, and IPS members</a:t>
            </a:r>
          </a:p>
          <a:p>
            <a:pPr marL="742950" marR="0" lvl="1" indent="-285750" algn="l" defTabSz="914400" rtl="0" eaLnBrk="0" fontAlgn="base" latinLnBrk="0" hangingPunct="0">
              <a:lnSpc>
                <a:spcPct val="100000"/>
              </a:lnSpc>
              <a:spcBef>
                <a:spcPct val="20000"/>
              </a:spcBef>
              <a:spcAft>
                <a:spcPct val="0"/>
              </a:spcAft>
              <a:buClr>
                <a:srgbClr val="808080"/>
              </a:buClr>
              <a:buSzTx/>
              <a:buFontTx/>
              <a:buChar char="–"/>
              <a:tabLst/>
              <a:defRPr/>
            </a:pPr>
            <a:r>
              <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rPr>
              <a:t>Through publishing </a:t>
            </a:r>
            <a:r>
              <a:rPr kumimoji="0" lang="en-US" sz="1400" b="0" i="0" u="sng" strike="noStrike" kern="0" cap="none" spc="0" normalizeH="0" baseline="0" noProof="0" dirty="0">
                <a:ln>
                  <a:noFill/>
                </a:ln>
                <a:solidFill>
                  <a:srgbClr val="000000"/>
                </a:solidFill>
                <a:effectLst/>
                <a:uLnTx/>
                <a:uFillTx/>
                <a:latin typeface="Verdana"/>
                <a:ea typeface="ＭＳ Ｐゴシック" pitchFamily="-112" charset="-128"/>
              </a:rPr>
              <a:t>quarterly</a:t>
            </a:r>
            <a:r>
              <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rPr>
              <a:t> </a:t>
            </a:r>
            <a:r>
              <a:rPr kumimoji="0" lang="en-US" sz="1400" b="1" i="0" u="none" strike="noStrike" kern="0" cap="none" spc="0" normalizeH="0" baseline="0" noProof="0" dirty="0">
                <a:ln>
                  <a:noFill/>
                </a:ln>
                <a:solidFill>
                  <a:srgbClr val="0070C0"/>
                </a:solidFill>
                <a:effectLst/>
                <a:uLnTx/>
                <a:uFillTx/>
                <a:latin typeface="Verdana"/>
                <a:ea typeface="ＭＳ Ｐゴシック" pitchFamily="-112" charset="-128"/>
              </a:rPr>
              <a:t>Chapter Newsletters </a:t>
            </a:r>
            <a:r>
              <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rPr>
              <a:t>and contributions to Section and Society Newsletters</a:t>
            </a:r>
            <a:endParaRPr kumimoji="0" lang="en-US" sz="1600" b="1" i="0" u="none" strike="noStrike" kern="0" cap="none" spc="0" normalizeH="0" baseline="0" noProof="0" dirty="0">
              <a:ln>
                <a:noFill/>
              </a:ln>
              <a:solidFill>
                <a:srgbClr val="005582"/>
              </a:solidFill>
              <a:effectLst/>
              <a:uLnTx/>
              <a:uFillTx/>
              <a:latin typeface="Verdana"/>
              <a:ea typeface="ＭＳ Ｐゴシック" pitchFamily="-112" charset="-128"/>
            </a:endParaRPr>
          </a:p>
          <a:p>
            <a:pPr marL="342900" marR="0" lvl="0" indent="-342900" algn="l" defTabSz="914400" rtl="0" eaLnBrk="0" fontAlgn="base" latinLnBrk="0" hangingPunct="0">
              <a:lnSpc>
                <a:spcPct val="100000"/>
              </a:lnSpc>
              <a:spcBef>
                <a:spcPts val="1200"/>
              </a:spcBef>
              <a:spcAft>
                <a:spcPct val="0"/>
              </a:spcAft>
              <a:buClr>
                <a:srgbClr val="808080"/>
              </a:buClr>
              <a:buSzPct val="80000"/>
              <a:buFont typeface="Wingdings" pitchFamily="2" charset="2"/>
              <a:buChar char="Ø"/>
              <a:tabLst/>
              <a:defRPr/>
            </a:pPr>
            <a:r>
              <a:rPr kumimoji="0" lang="en-US" sz="1800" b="1" i="0" u="none" strike="noStrike" kern="0" cap="none" spc="0" normalizeH="0" baseline="0" noProof="0" dirty="0">
                <a:ln>
                  <a:noFill/>
                </a:ln>
                <a:solidFill>
                  <a:srgbClr val="005582"/>
                </a:solidFill>
                <a:effectLst/>
                <a:uLnTx/>
                <a:uFillTx/>
                <a:latin typeface="Verdana"/>
                <a:ea typeface="ＭＳ Ｐゴシック" pitchFamily="-112" charset="-128"/>
              </a:rPr>
              <a:t>Events to support involvement with local industry, institutes, and universities</a:t>
            </a:r>
          </a:p>
          <a:p>
            <a:pPr marL="742950" marR="0" lvl="1" indent="-285750" algn="l" defTabSz="914400" rtl="0" eaLnBrk="0" fontAlgn="base" latinLnBrk="0" hangingPunct="0">
              <a:lnSpc>
                <a:spcPct val="100000"/>
              </a:lnSpc>
              <a:spcBef>
                <a:spcPct val="20000"/>
              </a:spcBef>
              <a:spcAft>
                <a:spcPct val="0"/>
              </a:spcAft>
              <a:buClr>
                <a:srgbClr val="808080"/>
              </a:buClr>
              <a:buSzTx/>
              <a:buFontTx/>
              <a:buChar char="–"/>
              <a:tabLst/>
              <a:defRPr/>
            </a:pPr>
            <a:r>
              <a:rPr kumimoji="0" lang="en-US" sz="1400" b="1" i="0" u="none" strike="noStrike" kern="0" cap="none" spc="0" normalizeH="0" baseline="0" noProof="0" dirty="0">
                <a:ln>
                  <a:noFill/>
                </a:ln>
                <a:solidFill>
                  <a:srgbClr val="0070C0"/>
                </a:solidFill>
                <a:effectLst/>
                <a:uLnTx/>
                <a:uFillTx/>
                <a:latin typeface="Verdana"/>
                <a:ea typeface="ＭＳ Ｐゴシック" pitchFamily="-112" charset="-128"/>
              </a:rPr>
              <a:t>OptoPub in Stockholm </a:t>
            </a:r>
            <a:r>
              <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rPr>
              <a:t>is </a:t>
            </a:r>
            <a:r>
              <a:rPr kumimoji="0" lang="en-US" sz="1400" b="0" i="0" u="sng" strike="noStrike" kern="0" cap="none" spc="0" normalizeH="0" baseline="0" noProof="0" dirty="0">
                <a:ln>
                  <a:noFill/>
                </a:ln>
                <a:solidFill>
                  <a:srgbClr val="000000"/>
                </a:solidFill>
                <a:effectLst/>
                <a:uLnTx/>
                <a:uFillTx/>
                <a:latin typeface="Verdana"/>
                <a:ea typeface="ＭＳ Ｐゴシック" pitchFamily="-112" charset="-128"/>
              </a:rPr>
              <a:t>co-organized</a:t>
            </a:r>
            <a:r>
              <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rPr>
              <a:t> with </a:t>
            </a:r>
            <a:r>
              <a:rPr kumimoji="0" lang="en-US" sz="1400" b="1" i="0" u="none" strike="noStrike" kern="0" cap="none" spc="0" normalizeH="0" baseline="0" noProof="0" dirty="0">
                <a:ln>
                  <a:noFill/>
                </a:ln>
                <a:solidFill>
                  <a:srgbClr val="000000"/>
                </a:solidFill>
                <a:effectLst/>
                <a:uLnTx/>
                <a:uFillTx/>
                <a:latin typeface="Verdana"/>
                <a:ea typeface="ＭＳ Ｐゴシック" pitchFamily="-112" charset="-128"/>
              </a:rPr>
              <a:t>PhotonicSweden</a:t>
            </a:r>
            <a:r>
              <a:rPr kumimoji="0" lang="en-US" sz="1400" i="0" u="none" strike="noStrike" kern="0" cap="none" spc="0" normalizeH="0" baseline="0" noProof="0" dirty="0">
                <a:ln>
                  <a:noFill/>
                </a:ln>
                <a:solidFill>
                  <a:srgbClr val="000000"/>
                </a:solidFill>
                <a:effectLst/>
                <a:uLnTx/>
                <a:uFillTx/>
                <a:latin typeface="Verdana"/>
                <a:ea typeface="ＭＳ Ｐゴシック" pitchFamily="-112" charset="-128"/>
              </a:rPr>
              <a:t> (14-Dec-2023 and planning </a:t>
            </a:r>
            <a:r>
              <a:rPr kumimoji="0" lang="en-US" sz="1400" i="0" u="none" strike="noStrike" kern="0" cap="none" spc="0" normalizeH="0" baseline="0" noProof="0">
                <a:ln>
                  <a:noFill/>
                </a:ln>
                <a:solidFill>
                  <a:srgbClr val="000000"/>
                </a:solidFill>
                <a:effectLst/>
                <a:uLnTx/>
                <a:uFillTx/>
                <a:latin typeface="Verdana"/>
                <a:ea typeface="ＭＳ Ｐゴシック" pitchFamily="-112" charset="-128"/>
              </a:rPr>
              <a:t>for Dec-2024</a:t>
            </a:r>
            <a:r>
              <a:rPr kumimoji="0" lang="en-US" sz="1400" i="0" u="none" strike="noStrike" kern="0" cap="none" spc="0" normalizeH="0" baseline="0" noProof="0" dirty="0">
                <a:ln>
                  <a:noFill/>
                </a:ln>
                <a:solidFill>
                  <a:srgbClr val="000000"/>
                </a:solidFill>
                <a:effectLst/>
                <a:uLnTx/>
                <a:uFillTx/>
                <a:latin typeface="Verdana"/>
                <a:ea typeface="ＭＳ Ｐゴシック" pitchFamily="-112" charset="-128"/>
              </a:rPr>
              <a:t>)</a:t>
            </a:r>
            <a:endParaRPr kumimoji="0" lang="en-US" sz="1400" b="1" i="0" u="none" strike="noStrike" kern="0" cap="none" spc="0" normalizeH="0" baseline="0" noProof="0" dirty="0">
              <a:ln>
                <a:noFill/>
              </a:ln>
              <a:solidFill>
                <a:srgbClr val="000000"/>
              </a:solidFill>
              <a:effectLst/>
              <a:uLnTx/>
              <a:uFillTx/>
              <a:latin typeface="Verdana"/>
              <a:ea typeface="ＭＳ Ｐゴシック" pitchFamily="-112" charset="-128"/>
            </a:endParaRPr>
          </a:p>
          <a:p>
            <a:pPr marL="342900" marR="0" lvl="0" indent="-342900" algn="l" defTabSz="914400" rtl="0" eaLnBrk="0" fontAlgn="base" latinLnBrk="0" hangingPunct="0">
              <a:lnSpc>
                <a:spcPct val="100000"/>
              </a:lnSpc>
              <a:spcBef>
                <a:spcPts val="1200"/>
              </a:spcBef>
              <a:spcAft>
                <a:spcPct val="0"/>
              </a:spcAft>
              <a:buClr>
                <a:srgbClr val="808080"/>
              </a:buClr>
              <a:buSzPct val="80000"/>
              <a:buFont typeface="Wingdings" pitchFamily="2" charset="2"/>
              <a:buChar char="Ø"/>
              <a:tabLst/>
              <a:defRPr/>
            </a:pPr>
            <a:r>
              <a:rPr kumimoji="0" lang="en-US" sz="1800" b="1" i="0" u="none" strike="noStrike" kern="0" cap="none" spc="0" normalizeH="0" baseline="0" noProof="0" dirty="0">
                <a:ln>
                  <a:noFill/>
                </a:ln>
                <a:solidFill>
                  <a:srgbClr val="005582"/>
                </a:solidFill>
                <a:effectLst/>
                <a:uLnTx/>
                <a:uFillTx/>
                <a:latin typeface="Verdana"/>
                <a:ea typeface="ＭＳ Ｐゴシック" pitchFamily="-112" charset="-128"/>
              </a:rPr>
              <a:t>Professional development</a:t>
            </a:r>
          </a:p>
          <a:p>
            <a:pPr marL="742950" marR="0" lvl="1" indent="-285750" algn="l" defTabSz="914400" rtl="0" eaLnBrk="0" fontAlgn="base" latinLnBrk="0" hangingPunct="0">
              <a:lnSpc>
                <a:spcPct val="100000"/>
              </a:lnSpc>
              <a:spcBef>
                <a:spcPct val="20000"/>
              </a:spcBef>
              <a:spcAft>
                <a:spcPct val="0"/>
              </a:spcAft>
              <a:buClr>
                <a:srgbClr val="808080"/>
              </a:buClr>
              <a:buSzTx/>
              <a:buFontTx/>
              <a:buChar char="–"/>
              <a:tabLst/>
              <a:defRPr/>
            </a:pPr>
            <a:r>
              <a:rPr kumimoji="0" lang="en-US" sz="1400" b="1" i="0" u="none" strike="noStrike" kern="0" cap="none" spc="0" normalizeH="0" baseline="0" noProof="0" dirty="0">
                <a:ln>
                  <a:noFill/>
                </a:ln>
                <a:solidFill>
                  <a:srgbClr val="0070C0"/>
                </a:solidFill>
                <a:effectLst/>
                <a:uLnTx/>
                <a:uFillTx/>
                <a:latin typeface="Verdana"/>
                <a:ea typeface="ＭＳ Ｐゴシック" pitchFamily="-112" charset="-128"/>
              </a:rPr>
              <a:t>OptoPub</a:t>
            </a:r>
            <a:r>
              <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rPr>
              <a:t> (physical/virtual &amp; mingle) &amp; </a:t>
            </a:r>
            <a:r>
              <a:rPr kumimoji="0" lang="en-US" sz="1400" b="1" i="0" u="none" strike="noStrike" kern="0" cap="none" spc="0" normalizeH="0" baseline="0" noProof="0" dirty="0">
                <a:ln>
                  <a:noFill/>
                </a:ln>
                <a:solidFill>
                  <a:srgbClr val="0070C0"/>
                </a:solidFill>
                <a:effectLst/>
                <a:uLnTx/>
                <a:uFillTx/>
                <a:latin typeface="Verdana"/>
                <a:ea typeface="ＭＳ Ｐゴシック" pitchFamily="-112" charset="-128"/>
              </a:rPr>
              <a:t>technical webinars </a:t>
            </a:r>
            <a:r>
              <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rPr>
              <a:t>(</a:t>
            </a:r>
            <a:r>
              <a:rPr kumimoji="0" lang="en-US" sz="1400" b="0" i="1" u="none" strike="noStrike" kern="0" cap="none" spc="0" normalizeH="0" baseline="0" noProof="0" dirty="0">
                <a:ln>
                  <a:noFill/>
                </a:ln>
                <a:solidFill>
                  <a:srgbClr val="000000"/>
                </a:solidFill>
                <a:effectLst/>
                <a:uLnTx/>
                <a:uFillTx/>
                <a:latin typeface="Verdana"/>
                <a:ea typeface="ＭＳ Ｐゴシック" pitchFamily="-112" charset="-128"/>
              </a:rPr>
              <a:t>e.g</a:t>
            </a:r>
            <a:r>
              <a:rPr kumimoji="0" lang="en-US" sz="1400" b="0" i="0" u="none" strike="noStrike" kern="0" cap="none" spc="0" normalizeH="0" baseline="0" noProof="0" dirty="0">
                <a:ln>
                  <a:noFill/>
                </a:ln>
                <a:solidFill>
                  <a:srgbClr val="000000"/>
                </a:solidFill>
                <a:effectLst/>
                <a:uLnTx/>
                <a:uFillTx/>
                <a:latin typeface="Verdana"/>
                <a:ea typeface="ＭＳ Ｐゴシック" pitchFamily="-112" charset="-128"/>
              </a:rPr>
              <a:t>., newly graduated PhDs)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spTree>
    <p:extLst>
      <p:ext uri="{BB962C8B-B14F-4D97-AF65-F5344CB8AC3E}">
        <p14:creationId xmlns:p14="http://schemas.microsoft.com/office/powerpoint/2010/main" val="66393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881130"/>
          </a:xfrm>
        </p:spPr>
        <p:txBody>
          <a:bodyPr/>
          <a:lstStyle/>
          <a:p>
            <a: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t>IEEE Photonics Society – Sweden Chapter</a:t>
            </a:r>
            <a:br>
              <a:rPr kumimoji="0" lang="en-US" sz="2400" b="1" i="0" u="none" strike="noStrike" kern="0" cap="none" spc="0" normalizeH="0" baseline="0" noProof="0" dirty="0">
                <a:ln>
                  <a:noFill/>
                </a:ln>
                <a:solidFill>
                  <a:srgbClr val="005582"/>
                </a:solidFill>
                <a:effectLst/>
                <a:uLnTx/>
                <a:uFillTx/>
                <a:latin typeface="Verdana"/>
                <a:ea typeface="ＭＳ Ｐゴシック" pitchFamily="-112" charset="-128"/>
              </a:rPr>
            </a:br>
            <a:r>
              <a:rPr kumimoji="0" lang="en-US" sz="2000" b="1" i="0" u="none" strike="noStrike" kern="0" cap="none" spc="0" normalizeH="0" baseline="0" noProof="0" dirty="0">
                <a:ln>
                  <a:noFill/>
                </a:ln>
                <a:solidFill>
                  <a:srgbClr val="0070C0"/>
                </a:solidFill>
                <a:effectLst/>
                <a:uLnTx/>
                <a:uFillTx/>
                <a:latin typeface="Verdana"/>
                <a:ea typeface="ＭＳ Ｐゴシック" pitchFamily="-112" charset="-128"/>
              </a:rPr>
              <a:t>Newsletters</a:t>
            </a:r>
            <a:endParaRPr lang="en-US" dirty="0"/>
          </a:p>
        </p:txBody>
      </p:sp>
      <p:sp>
        <p:nvSpPr>
          <p:cNvPr id="3" name="Content Placeholder 2"/>
          <p:cNvSpPr>
            <a:spLocks noGrp="1"/>
          </p:cNvSpPr>
          <p:nvPr>
            <p:ph idx="1"/>
          </p:nvPr>
        </p:nvSpPr>
        <p:spPr>
          <a:xfrm>
            <a:off x="304800" y="1274854"/>
            <a:ext cx="8311166" cy="5202146"/>
          </a:xfrm>
        </p:spPr>
        <p:txBody>
          <a:bodyPr>
            <a:normAutofit fontScale="85000" lnSpcReduction="20000"/>
          </a:bodyPr>
          <a:lstStyle/>
          <a:p>
            <a:r>
              <a:rPr lang="en-US" b="1" dirty="0"/>
              <a:t>Issuing schedule</a:t>
            </a:r>
            <a:r>
              <a:rPr lang="en-US" dirty="0"/>
              <a:t>: Intention is once per quarter</a:t>
            </a:r>
            <a:br>
              <a:rPr lang="en-US" dirty="0"/>
            </a:br>
            <a:r>
              <a:rPr lang="en-US" dirty="0"/>
              <a:t>                             (so far </a:t>
            </a:r>
            <a:r>
              <a:rPr lang="en-US" b="1" dirty="0"/>
              <a:t>23 issues </a:t>
            </a:r>
            <a:r>
              <a:rPr lang="en-US" dirty="0"/>
              <a:t>since the start in </a:t>
            </a:r>
            <a:r>
              <a:rPr lang="en-US" b="1" dirty="0"/>
              <a:t>2019</a:t>
            </a:r>
            <a:r>
              <a:rPr lang="en-US" dirty="0"/>
              <a:t>)</a:t>
            </a:r>
          </a:p>
          <a:p>
            <a:endParaRPr lang="en-US" dirty="0"/>
          </a:p>
          <a:p>
            <a:r>
              <a:rPr lang="en-US" b="1" dirty="0"/>
              <a:t>Distribution</a:t>
            </a:r>
            <a:r>
              <a:rPr lang="en-US" dirty="0"/>
              <a:t>: To all IEEE-PS-Sweden members</a:t>
            </a:r>
            <a:br>
              <a:rPr lang="en-US" dirty="0"/>
            </a:br>
            <a:endParaRPr lang="en-US" dirty="0"/>
          </a:p>
          <a:p>
            <a:r>
              <a:rPr lang="en-US" b="1" dirty="0"/>
              <a:t>Content of current Newsletters</a:t>
            </a:r>
          </a:p>
          <a:p>
            <a:pPr lvl="1"/>
            <a:r>
              <a:rPr lang="en-US" dirty="0"/>
              <a:t>Presentation of IPS-Sweden </a:t>
            </a:r>
            <a:r>
              <a:rPr lang="en-US" b="1" dirty="0">
                <a:solidFill>
                  <a:srgbClr val="0070C0"/>
                </a:solidFill>
              </a:rPr>
              <a:t>events &amp; activities</a:t>
            </a:r>
          </a:p>
          <a:p>
            <a:pPr lvl="1"/>
            <a:r>
              <a:rPr lang="en-US" dirty="0"/>
              <a:t>Presentation of </a:t>
            </a:r>
            <a:r>
              <a:rPr lang="en-US" b="1" dirty="0">
                <a:solidFill>
                  <a:srgbClr val="0070C0"/>
                </a:solidFill>
              </a:rPr>
              <a:t>members lab</a:t>
            </a:r>
            <a:r>
              <a:rPr lang="en-US" dirty="0"/>
              <a:t>, department, company (This is My Lab …)</a:t>
            </a:r>
          </a:p>
          <a:p>
            <a:pPr lvl="1"/>
            <a:r>
              <a:rPr lang="en-US" dirty="0"/>
              <a:t>Presentation of recently </a:t>
            </a:r>
            <a:r>
              <a:rPr lang="en-US" b="1" dirty="0">
                <a:solidFill>
                  <a:srgbClr val="0070C0"/>
                </a:solidFill>
              </a:rPr>
              <a:t>defended PhD theses </a:t>
            </a:r>
          </a:p>
          <a:p>
            <a:pPr lvl="1"/>
            <a:r>
              <a:rPr lang="en-US" dirty="0"/>
              <a:t>Presentation of photonics related </a:t>
            </a:r>
            <a:r>
              <a:rPr lang="en-US" b="1" dirty="0">
                <a:solidFill>
                  <a:srgbClr val="0070C0"/>
                </a:solidFill>
              </a:rPr>
              <a:t>news</a:t>
            </a:r>
          </a:p>
          <a:p>
            <a:pPr lvl="1"/>
            <a:r>
              <a:rPr lang="en-US" dirty="0"/>
              <a:t>Presentation of photonics related </a:t>
            </a:r>
            <a:r>
              <a:rPr lang="en-US" b="1" dirty="0">
                <a:solidFill>
                  <a:srgbClr val="0070C0"/>
                </a:solidFill>
              </a:rPr>
              <a:t>resources</a:t>
            </a:r>
          </a:p>
          <a:p>
            <a:pPr lvl="1"/>
            <a:r>
              <a:rPr lang="en-US" dirty="0"/>
              <a:t>Presentation of the IPS-Sweden Board members</a:t>
            </a:r>
          </a:p>
          <a:p>
            <a:pPr lvl="1"/>
            <a:r>
              <a:rPr lang="en-US" dirty="0"/>
              <a:t>Summaries of attended conferences, workshops, meetings, etc.</a:t>
            </a:r>
          </a:p>
          <a:p>
            <a:pPr lvl="1"/>
            <a:r>
              <a:rPr lang="en-US" dirty="0"/>
              <a:t>Announce nomination for IPS-Sweden sponsored workshops</a:t>
            </a:r>
          </a:p>
          <a:p>
            <a:pPr lvl="1"/>
            <a:r>
              <a:rPr lang="en-US" dirty="0"/>
              <a:t>Announcing &amp; reporting from IPS-Sweden Best PhD Thesis Award</a:t>
            </a:r>
          </a:p>
          <a:p>
            <a:pPr lvl="1"/>
            <a:r>
              <a:rPr lang="en-US" dirty="0"/>
              <a:t>Announcing &amp; reporting from IPS-Sweden sponsored workshops, etc.</a:t>
            </a:r>
          </a:p>
          <a:p>
            <a:pPr lvl="1"/>
            <a:r>
              <a:rPr lang="en-US" dirty="0"/>
              <a:t>Announcement of upcoming events, conferences, workshops, etc.</a:t>
            </a:r>
            <a:br>
              <a:rPr lang="en-US" dirty="0"/>
            </a:br>
            <a:r>
              <a:rPr lang="en-US" dirty="0"/>
              <a:t>(not necessarily sponsored by IEEE, but of interest for our members)</a:t>
            </a:r>
          </a:p>
          <a:p>
            <a:pPr lvl="1"/>
            <a:endParaRPr lang="en-US" dirty="0"/>
          </a:p>
          <a:p>
            <a:r>
              <a:rPr lang="en-US" b="1" dirty="0"/>
              <a:t>Possible content in future Newsletters</a:t>
            </a:r>
          </a:p>
          <a:p>
            <a:pPr lvl="1"/>
            <a:r>
              <a:rPr lang="en-US" dirty="0"/>
              <a:t>Presentation of recently </a:t>
            </a:r>
            <a:r>
              <a:rPr lang="en-US" u="sng" dirty="0"/>
              <a:t>started PhD students</a:t>
            </a:r>
            <a:r>
              <a:rPr lang="en-US" dirty="0"/>
              <a:t> (photo &amp; short description)</a:t>
            </a:r>
          </a:p>
          <a:p>
            <a:pPr lvl="1"/>
            <a:r>
              <a:rPr lang="en-US" dirty="0"/>
              <a:t>Presentation of </a:t>
            </a:r>
            <a:r>
              <a:rPr lang="en-US" u="sng" dirty="0"/>
              <a:t>new faculty</a:t>
            </a:r>
            <a:r>
              <a:rPr lang="en-US" dirty="0"/>
              <a:t> and </a:t>
            </a:r>
            <a:r>
              <a:rPr lang="en-US" u="sng" dirty="0"/>
              <a:t>new jobs</a:t>
            </a:r>
            <a:r>
              <a:rPr lang="en-US" dirty="0"/>
              <a:t> of IPS-Sweden members</a:t>
            </a:r>
          </a:p>
          <a:p>
            <a:pPr lvl="1"/>
            <a:endParaRPr lang="en-US" u="sng"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8DA1C8E-87A3-44A2-8037-5E081C19464E}" type="slidenum">
              <a:rPr kumimoji="0" lang="en-US" sz="1100" b="1" i="0" u="none" strike="noStrike" kern="1200" cap="none" spc="0" normalizeH="0" baseline="0" noProof="0" smtClean="0">
                <a:ln>
                  <a:noFill/>
                </a:ln>
                <a:solidFill>
                  <a:srgbClr val="FFFFFF"/>
                </a:solidFill>
                <a:effectLst/>
                <a:uLnTx/>
                <a:uFillTx/>
                <a:latin typeface="Cambria" pitchFamily="18" charset="0"/>
                <a:ea typeface="ＭＳ Ｐゴシック" pitchFamily="-112"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7</a:t>
            </a:fld>
            <a:endParaRPr kumimoji="0" lang="en-US" sz="1100" b="1" i="0" u="none" strike="noStrike" kern="1200" cap="none" spc="0" normalizeH="0" baseline="0" noProof="0" dirty="0">
              <a:ln>
                <a:noFill/>
              </a:ln>
              <a:solidFill>
                <a:srgbClr val="FFFFFF"/>
              </a:solidFill>
              <a:effectLst/>
              <a:uLnTx/>
              <a:uFillTx/>
              <a:latin typeface="Cambria" pitchFamily="18" charset="0"/>
              <a:ea typeface="ＭＳ Ｐゴシック" pitchFamily="-112" charset="-128"/>
              <a:cs typeface="+mn-cs"/>
            </a:endParaRPr>
          </a:p>
        </p:txBody>
      </p:sp>
      <p:pic>
        <p:nvPicPr>
          <p:cNvPr id="9" name="Bildobjekt 8">
            <a:extLst>
              <a:ext uri="{FF2B5EF4-FFF2-40B4-BE49-F238E27FC236}">
                <a16:creationId xmlns:a16="http://schemas.microsoft.com/office/drawing/2014/main" id="{CDAE2374-F5C9-40E1-A662-A1AB7AB386E7}"/>
              </a:ext>
            </a:extLst>
          </p:cNvPr>
          <p:cNvPicPr>
            <a:picLocks noChangeAspect="1"/>
          </p:cNvPicPr>
          <p:nvPr/>
        </p:nvPicPr>
        <p:blipFill>
          <a:blip r:embed="rId2"/>
          <a:stretch>
            <a:fillRect/>
          </a:stretch>
        </p:blipFill>
        <p:spPr>
          <a:xfrm>
            <a:off x="9416567" y="914444"/>
            <a:ext cx="2470633" cy="3384376"/>
          </a:xfrm>
          <a:prstGeom prst="rect">
            <a:avLst/>
          </a:prstGeom>
          <a:ln>
            <a:solidFill>
              <a:schemeClr val="tx1"/>
            </a:solidFill>
          </a:ln>
          <a:effectLst>
            <a:outerShdw blurRad="76200" dist="76200" dir="2700000" algn="tl" rotWithShape="0">
              <a:prstClr val="black">
                <a:alpha val="40000"/>
              </a:prstClr>
            </a:outerShdw>
          </a:effectLst>
        </p:spPr>
      </p:pic>
      <p:pic>
        <p:nvPicPr>
          <p:cNvPr id="10" name="Bildobjekt 9">
            <a:extLst>
              <a:ext uri="{FF2B5EF4-FFF2-40B4-BE49-F238E27FC236}">
                <a16:creationId xmlns:a16="http://schemas.microsoft.com/office/drawing/2014/main" id="{5D461D2F-7335-4276-8A9B-9FE384BFF4C3}"/>
              </a:ext>
            </a:extLst>
          </p:cNvPr>
          <p:cNvPicPr>
            <a:picLocks noChangeAspect="1"/>
          </p:cNvPicPr>
          <p:nvPr/>
        </p:nvPicPr>
        <p:blipFill>
          <a:blip r:embed="rId3"/>
          <a:stretch>
            <a:fillRect/>
          </a:stretch>
        </p:blipFill>
        <p:spPr>
          <a:xfrm>
            <a:off x="9067800" y="1448780"/>
            <a:ext cx="2474556" cy="3384376"/>
          </a:xfrm>
          <a:prstGeom prst="rect">
            <a:avLst/>
          </a:prstGeom>
          <a:ln>
            <a:solidFill>
              <a:schemeClr val="tx1"/>
            </a:solidFill>
          </a:ln>
          <a:effectLst>
            <a:outerShdw blurRad="76200" dist="76200" dir="2700000" algn="tl" rotWithShape="0">
              <a:prstClr val="black">
                <a:alpha val="40000"/>
              </a:prstClr>
            </a:outerShdw>
          </a:effectLst>
        </p:spPr>
      </p:pic>
      <p:pic>
        <p:nvPicPr>
          <p:cNvPr id="11" name="Bildobjekt 10">
            <a:extLst>
              <a:ext uri="{FF2B5EF4-FFF2-40B4-BE49-F238E27FC236}">
                <a16:creationId xmlns:a16="http://schemas.microsoft.com/office/drawing/2014/main" id="{2459BF08-C7D7-4755-8180-F1162300A7EE}"/>
              </a:ext>
            </a:extLst>
          </p:cNvPr>
          <p:cNvPicPr>
            <a:picLocks noChangeAspect="1"/>
          </p:cNvPicPr>
          <p:nvPr/>
        </p:nvPicPr>
        <p:blipFill>
          <a:blip r:embed="rId4"/>
          <a:stretch>
            <a:fillRect/>
          </a:stretch>
        </p:blipFill>
        <p:spPr>
          <a:xfrm>
            <a:off x="8722956" y="1980640"/>
            <a:ext cx="2474556" cy="3386852"/>
          </a:xfrm>
          <a:prstGeom prst="rect">
            <a:avLst/>
          </a:prstGeom>
          <a:ln>
            <a:solidFill>
              <a:schemeClr val="tx1"/>
            </a:solidFill>
          </a:ln>
          <a:effectLst>
            <a:outerShdw blurRad="76200" dist="762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81000"/>
            <a:ext cx="10591800" cy="838200"/>
          </a:xfrm>
        </p:spPr>
        <p:txBody>
          <a:bodyPr/>
          <a:lstStyle/>
          <a:p>
            <a:r>
              <a:rPr lang="en-US" dirty="0">
                <a:solidFill>
                  <a:srgbClr val="005582"/>
                </a:solidFill>
              </a:rPr>
              <a:t>IEEE PS Sweden – Sweden Chapter</a:t>
            </a:r>
            <a:br>
              <a:rPr lang="en-US" dirty="0">
                <a:solidFill>
                  <a:srgbClr val="005582"/>
                </a:solidFill>
              </a:rPr>
            </a:br>
            <a:r>
              <a:rPr lang="en-US" sz="2000" dirty="0">
                <a:solidFill>
                  <a:srgbClr val="0070C0"/>
                </a:solidFill>
              </a:rPr>
              <a:t>Celebration of Nobel Prize 2023 – an IEEE WIP event</a:t>
            </a:r>
            <a:endParaRPr lang="en-US" dirty="0"/>
          </a:p>
        </p:txBody>
      </p:sp>
      <p:sp>
        <p:nvSpPr>
          <p:cNvPr id="3" name="Content Placeholder 2"/>
          <p:cNvSpPr>
            <a:spLocks noGrp="1"/>
          </p:cNvSpPr>
          <p:nvPr>
            <p:ph idx="1"/>
          </p:nvPr>
        </p:nvSpPr>
        <p:spPr>
          <a:xfrm>
            <a:off x="360000" y="1322171"/>
            <a:ext cx="9194063" cy="4912374"/>
          </a:xfrm>
        </p:spPr>
        <p:txBody>
          <a:bodyPr>
            <a:normAutofit lnSpcReduction="10000"/>
          </a:bodyPr>
          <a:lstStyle/>
          <a:p>
            <a:pPr lvl="0">
              <a:buClr>
                <a:srgbClr val="808080"/>
              </a:buClr>
            </a:pPr>
            <a:r>
              <a:rPr lang="en-US" sz="1600" dirty="0">
                <a:solidFill>
                  <a:srgbClr val="000000"/>
                </a:solidFill>
              </a:rPr>
              <a:t>This year the Nobel Prize was awarded to scientists that have conducted research</a:t>
            </a:r>
            <a:br>
              <a:rPr lang="en-US" sz="1600" dirty="0">
                <a:solidFill>
                  <a:srgbClr val="000000"/>
                </a:solidFill>
              </a:rPr>
            </a:br>
            <a:r>
              <a:rPr lang="en-US" sz="1600" dirty="0">
                <a:solidFill>
                  <a:srgbClr val="000000"/>
                </a:solidFill>
              </a:rPr>
              <a:t>in areas (Physics and Chemistry) that also have implications in the optics and photonics fields. Furthermore, there is also an unusual large number of women</a:t>
            </a:r>
            <a:br>
              <a:rPr lang="en-US" sz="1600" dirty="0">
                <a:solidFill>
                  <a:srgbClr val="000000"/>
                </a:solidFill>
              </a:rPr>
            </a:br>
            <a:r>
              <a:rPr lang="en-US" sz="1600" dirty="0">
                <a:solidFill>
                  <a:srgbClr val="000000"/>
                </a:solidFill>
              </a:rPr>
              <a:t>that has been awarded this year.</a:t>
            </a:r>
          </a:p>
          <a:p>
            <a:pPr lvl="0">
              <a:buClr>
                <a:srgbClr val="808080"/>
              </a:buClr>
            </a:pPr>
            <a:r>
              <a:rPr lang="en-US" sz="1600" dirty="0">
                <a:solidFill>
                  <a:srgbClr val="000000"/>
                </a:solidFill>
              </a:rPr>
              <a:t>This is the background to an </a:t>
            </a:r>
            <a:r>
              <a:rPr lang="en-US" sz="1600" b="1" dirty="0">
                <a:solidFill>
                  <a:srgbClr val="0070C0"/>
                </a:solidFill>
              </a:rPr>
              <a:t>IEEE Women-in-Photonics </a:t>
            </a:r>
            <a:r>
              <a:rPr lang="en-US" sz="1600" dirty="0">
                <a:solidFill>
                  <a:srgbClr val="000000"/>
                </a:solidFill>
              </a:rPr>
              <a:t>(WIP) initiative for a celebration of the </a:t>
            </a:r>
            <a:r>
              <a:rPr lang="en-US" sz="1600" b="1" dirty="0">
                <a:solidFill>
                  <a:srgbClr val="000000"/>
                </a:solidFill>
              </a:rPr>
              <a:t>Nobel Prize 2023</a:t>
            </a:r>
            <a:r>
              <a:rPr lang="en-US" sz="1600" dirty="0">
                <a:solidFill>
                  <a:srgbClr val="000000"/>
                </a:solidFill>
              </a:rPr>
              <a:t>. The event was organized by </a:t>
            </a:r>
            <a:r>
              <a:rPr lang="en-US" sz="1600" b="1" dirty="0">
                <a:solidFill>
                  <a:srgbClr val="000000"/>
                </a:solidFill>
              </a:rPr>
              <a:t>Prof. Qin Wang</a:t>
            </a:r>
            <a:r>
              <a:rPr lang="en-US" sz="1600" dirty="0">
                <a:solidFill>
                  <a:srgbClr val="000000"/>
                </a:solidFill>
              </a:rPr>
              <a:t> (RISE/KTH) and </a:t>
            </a:r>
            <a:r>
              <a:rPr lang="en-US" sz="1600" b="1" dirty="0">
                <a:solidFill>
                  <a:srgbClr val="000000"/>
                </a:solidFill>
              </a:rPr>
              <a:t>Dr. Shagufta Naureen</a:t>
            </a:r>
            <a:r>
              <a:rPr lang="en-US" sz="1600" dirty="0">
                <a:solidFill>
                  <a:srgbClr val="000000"/>
                </a:solidFill>
              </a:rPr>
              <a:t> (Coherent)</a:t>
            </a:r>
          </a:p>
          <a:p>
            <a:pPr lvl="0">
              <a:buClr>
                <a:srgbClr val="808080"/>
              </a:buClr>
            </a:pPr>
            <a:r>
              <a:rPr lang="en-US" sz="1600" dirty="0">
                <a:solidFill>
                  <a:srgbClr val="000000"/>
                </a:solidFill>
              </a:rPr>
              <a:t>Coffee and cinnamon buns was served for all participants, free of charge. This hybrid event took place at RISE in Kista on </a:t>
            </a:r>
            <a:r>
              <a:rPr lang="en-US" sz="1600" b="1" dirty="0">
                <a:solidFill>
                  <a:srgbClr val="000000"/>
                </a:solidFill>
              </a:rPr>
              <a:t>7-Dec-2023 at 14:00pm </a:t>
            </a:r>
            <a:r>
              <a:rPr lang="en-US" sz="1600" dirty="0">
                <a:solidFill>
                  <a:srgbClr val="000000"/>
                </a:solidFill>
              </a:rPr>
              <a:t>and was </a:t>
            </a:r>
            <a:r>
              <a:rPr lang="en-US" sz="1600" u="sng" dirty="0">
                <a:solidFill>
                  <a:srgbClr val="000000"/>
                </a:solidFill>
              </a:rPr>
              <a:t>sponsored</a:t>
            </a:r>
            <a:r>
              <a:rPr lang="en-US" sz="1600" dirty="0">
                <a:solidFill>
                  <a:srgbClr val="000000"/>
                </a:solidFill>
              </a:rPr>
              <a:t> by IEEE Photonics Society Sweden Chapter and RISE</a:t>
            </a:r>
          </a:p>
          <a:p>
            <a:pPr lvl="0">
              <a:buClr>
                <a:srgbClr val="808080"/>
              </a:buClr>
            </a:pPr>
            <a:r>
              <a:rPr lang="en-US" sz="1600" dirty="0">
                <a:solidFill>
                  <a:srgbClr val="000000"/>
                </a:solidFill>
              </a:rPr>
              <a:t>At this event, experts working in related fields at RISE were presenting this year’s Nobel Prize:</a:t>
            </a:r>
          </a:p>
          <a:p>
            <a:pPr lvl="1">
              <a:buClr>
                <a:srgbClr val="808080"/>
              </a:buClr>
            </a:pPr>
            <a:r>
              <a:rPr lang="en-US" sz="1400" dirty="0">
                <a:solidFill>
                  <a:srgbClr val="000000"/>
                </a:solidFill>
              </a:rPr>
              <a:t>14:00   Welcome speech, </a:t>
            </a:r>
            <a:r>
              <a:rPr lang="en-US" sz="1400" b="1" dirty="0">
                <a:solidFill>
                  <a:srgbClr val="000000"/>
                </a:solidFill>
              </a:rPr>
              <a:t>Dr. Björn </a:t>
            </a:r>
            <a:r>
              <a:rPr lang="en-US" sz="1400" b="1" dirty="0" err="1">
                <a:solidFill>
                  <a:srgbClr val="000000"/>
                </a:solidFill>
              </a:rPr>
              <a:t>Samel</a:t>
            </a:r>
            <a:endParaRPr lang="en-US" sz="1400" b="1" dirty="0">
              <a:solidFill>
                <a:srgbClr val="000000"/>
              </a:solidFill>
            </a:endParaRPr>
          </a:p>
          <a:p>
            <a:pPr lvl="1">
              <a:buClr>
                <a:srgbClr val="808080"/>
              </a:buClr>
            </a:pPr>
            <a:r>
              <a:rPr lang="en-US" sz="1400" dirty="0">
                <a:solidFill>
                  <a:srgbClr val="000000"/>
                </a:solidFill>
              </a:rPr>
              <a:t>14:10   Introduction of the Nobel Prize in </a:t>
            </a:r>
            <a:r>
              <a:rPr lang="en-US" sz="1400" u="sng" dirty="0">
                <a:solidFill>
                  <a:srgbClr val="000000"/>
                </a:solidFill>
              </a:rPr>
              <a:t>Physics</a:t>
            </a:r>
            <a:r>
              <a:rPr lang="en-US" sz="1400" dirty="0">
                <a:solidFill>
                  <a:srgbClr val="000000"/>
                </a:solidFill>
              </a:rPr>
              <a:t>, </a:t>
            </a:r>
            <a:r>
              <a:rPr lang="en-US" sz="1400" b="1" dirty="0">
                <a:solidFill>
                  <a:srgbClr val="000000"/>
                </a:solidFill>
              </a:rPr>
              <a:t>Dr. </a:t>
            </a:r>
            <a:r>
              <a:rPr lang="en-US" sz="1400" b="1" dirty="0" err="1">
                <a:solidFill>
                  <a:srgbClr val="000000"/>
                </a:solidFill>
              </a:rPr>
              <a:t>Nazila</a:t>
            </a:r>
            <a:r>
              <a:rPr lang="en-US" sz="1400" b="1" dirty="0">
                <a:solidFill>
                  <a:srgbClr val="000000"/>
                </a:solidFill>
              </a:rPr>
              <a:t> Safari Yazd</a:t>
            </a:r>
          </a:p>
          <a:p>
            <a:pPr lvl="1">
              <a:buClr>
                <a:srgbClr val="808080"/>
              </a:buClr>
            </a:pPr>
            <a:r>
              <a:rPr lang="en-US" sz="1400" dirty="0">
                <a:solidFill>
                  <a:srgbClr val="000000"/>
                </a:solidFill>
              </a:rPr>
              <a:t>14:15   Introduction of the Nobel Prize in </a:t>
            </a:r>
            <a:r>
              <a:rPr lang="en-US" sz="1400" u="sng" dirty="0">
                <a:solidFill>
                  <a:srgbClr val="000000"/>
                </a:solidFill>
              </a:rPr>
              <a:t>Chemistry</a:t>
            </a:r>
            <a:r>
              <a:rPr lang="en-US" sz="1400" dirty="0">
                <a:solidFill>
                  <a:srgbClr val="000000"/>
                </a:solidFill>
              </a:rPr>
              <a:t>, </a:t>
            </a:r>
            <a:r>
              <a:rPr lang="en-US" sz="1400" b="1" dirty="0">
                <a:solidFill>
                  <a:srgbClr val="000000"/>
                </a:solidFill>
              </a:rPr>
              <a:t>Dr. Laia </a:t>
            </a:r>
            <a:r>
              <a:rPr lang="en-US" sz="1400" b="1" dirty="0" err="1">
                <a:solidFill>
                  <a:srgbClr val="000000"/>
                </a:solidFill>
              </a:rPr>
              <a:t>Gines</a:t>
            </a:r>
            <a:endParaRPr lang="en-US" sz="1400" b="1" dirty="0">
              <a:solidFill>
                <a:srgbClr val="000000"/>
              </a:solidFill>
            </a:endParaRPr>
          </a:p>
          <a:p>
            <a:pPr lvl="1">
              <a:buClr>
                <a:srgbClr val="808080"/>
              </a:buClr>
            </a:pPr>
            <a:r>
              <a:rPr lang="en-US" sz="1400" dirty="0">
                <a:solidFill>
                  <a:srgbClr val="000000"/>
                </a:solidFill>
              </a:rPr>
              <a:t>14:20   Introduction of the Nobel Prize in </a:t>
            </a:r>
            <a:r>
              <a:rPr lang="en-US" sz="1400" u="sng" dirty="0">
                <a:solidFill>
                  <a:srgbClr val="000000"/>
                </a:solidFill>
              </a:rPr>
              <a:t>Physiology or Medicine</a:t>
            </a:r>
            <a:r>
              <a:rPr lang="en-US" sz="1400" dirty="0">
                <a:solidFill>
                  <a:srgbClr val="000000"/>
                </a:solidFill>
              </a:rPr>
              <a:t>, </a:t>
            </a:r>
            <a:r>
              <a:rPr lang="en-US" sz="1400" b="1" dirty="0">
                <a:solidFill>
                  <a:srgbClr val="000000"/>
                </a:solidFill>
              </a:rPr>
              <a:t>Dr. Caroline Dahl</a:t>
            </a:r>
          </a:p>
          <a:p>
            <a:pPr lvl="1">
              <a:buClr>
                <a:srgbClr val="808080"/>
              </a:buClr>
            </a:pPr>
            <a:r>
              <a:rPr lang="en-US" sz="1400" dirty="0">
                <a:solidFill>
                  <a:srgbClr val="000000"/>
                </a:solidFill>
              </a:rPr>
              <a:t>14:25   Introduction of the Sveriges </a:t>
            </a:r>
            <a:r>
              <a:rPr lang="en-US" sz="1400" dirty="0" err="1">
                <a:solidFill>
                  <a:srgbClr val="000000"/>
                </a:solidFill>
              </a:rPr>
              <a:t>Riksbank</a:t>
            </a:r>
            <a:r>
              <a:rPr lang="en-US" sz="1400" dirty="0">
                <a:solidFill>
                  <a:srgbClr val="000000"/>
                </a:solidFill>
              </a:rPr>
              <a:t> Prize in </a:t>
            </a:r>
            <a:r>
              <a:rPr lang="en-US" sz="1400" u="sng" dirty="0">
                <a:solidFill>
                  <a:srgbClr val="000000"/>
                </a:solidFill>
              </a:rPr>
              <a:t>Economic</a:t>
            </a:r>
            <a:br>
              <a:rPr lang="en-US" sz="1400" dirty="0">
                <a:solidFill>
                  <a:srgbClr val="000000"/>
                </a:solidFill>
              </a:rPr>
            </a:br>
            <a:r>
              <a:rPr lang="en-US" sz="1400" dirty="0">
                <a:solidFill>
                  <a:srgbClr val="000000"/>
                </a:solidFill>
              </a:rPr>
              <a:t>            </a:t>
            </a:r>
            <a:r>
              <a:rPr lang="en-US" sz="1400" u="sng" dirty="0">
                <a:solidFill>
                  <a:srgbClr val="000000"/>
                </a:solidFill>
              </a:rPr>
              <a:t>Sciences</a:t>
            </a:r>
            <a:r>
              <a:rPr lang="en-US" sz="1400" dirty="0">
                <a:solidFill>
                  <a:srgbClr val="000000"/>
                </a:solidFill>
              </a:rPr>
              <a:t> in Memory of Alfred Nobel 2023</a:t>
            </a:r>
            <a:r>
              <a:rPr lang="en-US" sz="1400" b="1" dirty="0">
                <a:solidFill>
                  <a:srgbClr val="000000"/>
                </a:solidFill>
              </a:rPr>
              <a:t>, Dr. Qin Wang</a:t>
            </a:r>
          </a:p>
          <a:p>
            <a:pPr lvl="1">
              <a:buClr>
                <a:srgbClr val="808080"/>
              </a:buClr>
            </a:pPr>
            <a:r>
              <a:rPr lang="en-US" sz="1400" dirty="0">
                <a:solidFill>
                  <a:srgbClr val="000000"/>
                </a:solidFill>
              </a:rPr>
              <a:t>14:30   Discussion</a:t>
            </a:r>
          </a:p>
          <a:p>
            <a:pPr lvl="1">
              <a:buClr>
                <a:srgbClr val="808080"/>
              </a:buClr>
            </a:pPr>
            <a:r>
              <a:rPr lang="en-US" sz="1400" dirty="0">
                <a:solidFill>
                  <a:srgbClr val="000000"/>
                </a:solidFill>
              </a:rPr>
              <a:t>14:45   End</a:t>
            </a:r>
          </a:p>
        </p:txBody>
      </p:sp>
      <p:sp>
        <p:nvSpPr>
          <p:cNvPr id="4" name="Slide Number Placeholder 3"/>
          <p:cNvSpPr>
            <a:spLocks noGrp="1"/>
          </p:cNvSpPr>
          <p:nvPr>
            <p:ph type="sldNum" sz="quarter" idx="10"/>
          </p:nvPr>
        </p:nvSpPr>
        <p:spPr/>
        <p:txBody>
          <a:bodyPr/>
          <a:lstStyle/>
          <a:p>
            <a:pPr>
              <a:defRPr/>
            </a:pPr>
            <a:fld id="{08DA1C8E-87A3-44A2-8037-5E081C19464E}" type="slidenum">
              <a:rPr lang="en-US" smtClean="0"/>
              <a:pPr>
                <a:defRPr/>
              </a:pPr>
              <a:t>8</a:t>
            </a:fld>
            <a:endParaRPr lang="en-US" dirty="0"/>
          </a:p>
        </p:txBody>
      </p:sp>
      <p:pic>
        <p:nvPicPr>
          <p:cNvPr id="8" name="Bildobjekt 7">
            <a:extLst>
              <a:ext uri="{FF2B5EF4-FFF2-40B4-BE49-F238E27FC236}">
                <a16:creationId xmlns:a16="http://schemas.microsoft.com/office/drawing/2014/main" id="{EC5A9C9E-54D1-85EE-70D4-74B062D98560}"/>
              </a:ext>
            </a:extLst>
          </p:cNvPr>
          <p:cNvPicPr>
            <a:picLocks noChangeAspect="1"/>
          </p:cNvPicPr>
          <p:nvPr/>
        </p:nvPicPr>
        <p:blipFill>
          <a:blip r:embed="rId2"/>
          <a:stretch>
            <a:fillRect/>
          </a:stretch>
        </p:blipFill>
        <p:spPr>
          <a:xfrm>
            <a:off x="9790318" y="1219200"/>
            <a:ext cx="1185944" cy="1239291"/>
          </a:xfrm>
          <a:prstGeom prst="rect">
            <a:avLst/>
          </a:prstGeom>
        </p:spPr>
      </p:pic>
      <p:pic>
        <p:nvPicPr>
          <p:cNvPr id="10" name="Bildobjekt 9">
            <a:extLst>
              <a:ext uri="{FF2B5EF4-FFF2-40B4-BE49-F238E27FC236}">
                <a16:creationId xmlns:a16="http://schemas.microsoft.com/office/drawing/2014/main" id="{98EE38A7-BFEA-41DE-F3C3-632895E518D6}"/>
              </a:ext>
            </a:extLst>
          </p:cNvPr>
          <p:cNvPicPr>
            <a:picLocks noChangeAspect="1"/>
          </p:cNvPicPr>
          <p:nvPr/>
        </p:nvPicPr>
        <p:blipFill>
          <a:blip r:embed="rId3"/>
          <a:stretch>
            <a:fillRect/>
          </a:stretch>
        </p:blipFill>
        <p:spPr>
          <a:xfrm>
            <a:off x="9981976" y="2325728"/>
            <a:ext cx="1199109" cy="1199109"/>
          </a:xfrm>
          <a:prstGeom prst="rect">
            <a:avLst/>
          </a:prstGeom>
        </p:spPr>
      </p:pic>
      <p:pic>
        <p:nvPicPr>
          <p:cNvPr id="12" name="Bildobjekt 11">
            <a:extLst>
              <a:ext uri="{FF2B5EF4-FFF2-40B4-BE49-F238E27FC236}">
                <a16:creationId xmlns:a16="http://schemas.microsoft.com/office/drawing/2014/main" id="{C2A2B1D4-413A-748E-B576-917291700F65}"/>
              </a:ext>
            </a:extLst>
          </p:cNvPr>
          <p:cNvPicPr>
            <a:picLocks noChangeAspect="1"/>
          </p:cNvPicPr>
          <p:nvPr/>
        </p:nvPicPr>
        <p:blipFill>
          <a:blip r:embed="rId4"/>
          <a:stretch>
            <a:fillRect/>
          </a:stretch>
        </p:blipFill>
        <p:spPr>
          <a:xfrm>
            <a:off x="10165719" y="3406025"/>
            <a:ext cx="1207024" cy="1199109"/>
          </a:xfrm>
          <a:prstGeom prst="rect">
            <a:avLst/>
          </a:prstGeom>
        </p:spPr>
      </p:pic>
      <p:pic>
        <p:nvPicPr>
          <p:cNvPr id="13" name="Bildobjekt 12">
            <a:extLst>
              <a:ext uri="{FF2B5EF4-FFF2-40B4-BE49-F238E27FC236}">
                <a16:creationId xmlns:a16="http://schemas.microsoft.com/office/drawing/2014/main" id="{6E53D855-7C86-885C-3E2E-B5E89A6F7F19}"/>
              </a:ext>
            </a:extLst>
          </p:cNvPr>
          <p:cNvPicPr>
            <a:picLocks noChangeAspect="1"/>
          </p:cNvPicPr>
          <p:nvPr/>
        </p:nvPicPr>
        <p:blipFill>
          <a:blip r:embed="rId5"/>
          <a:stretch>
            <a:fillRect/>
          </a:stretch>
        </p:blipFill>
        <p:spPr>
          <a:xfrm>
            <a:off x="10383290" y="4380782"/>
            <a:ext cx="1199110" cy="1330880"/>
          </a:xfrm>
          <a:prstGeom prst="rect">
            <a:avLst/>
          </a:prstGeom>
        </p:spPr>
      </p:pic>
      <p:pic>
        <p:nvPicPr>
          <p:cNvPr id="14" name="Bildobjekt 13">
            <a:extLst>
              <a:ext uri="{FF2B5EF4-FFF2-40B4-BE49-F238E27FC236}">
                <a16:creationId xmlns:a16="http://schemas.microsoft.com/office/drawing/2014/main" id="{9147D3B8-6AF9-00BC-B0B8-317B24D9FD89}"/>
              </a:ext>
            </a:extLst>
          </p:cNvPr>
          <p:cNvPicPr>
            <a:picLocks noChangeAspect="1"/>
          </p:cNvPicPr>
          <p:nvPr/>
        </p:nvPicPr>
        <p:blipFill>
          <a:blip r:embed="rId6"/>
          <a:stretch>
            <a:fillRect/>
          </a:stretch>
        </p:blipFill>
        <p:spPr>
          <a:xfrm>
            <a:off x="7730836" y="5158200"/>
            <a:ext cx="1518369" cy="1179316"/>
          </a:xfrm>
          <a:prstGeom prst="rect">
            <a:avLst/>
          </a:prstGeom>
        </p:spPr>
      </p:pic>
      <p:grpSp>
        <p:nvGrpSpPr>
          <p:cNvPr id="6" name="Grupp 5">
            <a:extLst>
              <a:ext uri="{FF2B5EF4-FFF2-40B4-BE49-F238E27FC236}">
                <a16:creationId xmlns:a16="http://schemas.microsoft.com/office/drawing/2014/main" id="{AE98FA3A-76C1-CC1F-0BC7-F4B6BDF6436F}"/>
              </a:ext>
            </a:extLst>
          </p:cNvPr>
          <p:cNvGrpSpPr/>
          <p:nvPr/>
        </p:nvGrpSpPr>
        <p:grpSpPr>
          <a:xfrm>
            <a:off x="10705604" y="430179"/>
            <a:ext cx="1181596" cy="1113182"/>
            <a:chOff x="10705604" y="430179"/>
            <a:chExt cx="1181596" cy="1113182"/>
          </a:xfrm>
        </p:grpSpPr>
        <p:sp>
          <p:nvSpPr>
            <p:cNvPr id="7" name="Ellips 6">
              <a:extLst>
                <a:ext uri="{FF2B5EF4-FFF2-40B4-BE49-F238E27FC236}">
                  <a16:creationId xmlns:a16="http://schemas.microsoft.com/office/drawing/2014/main" id="{DF1327F4-4D27-D6EF-5C7A-F0ED32A86B76}"/>
                </a:ext>
              </a:extLst>
            </p:cNvPr>
            <p:cNvSpPr/>
            <p:nvPr/>
          </p:nvSpPr>
          <p:spPr bwMode="auto">
            <a:xfrm>
              <a:off x="10705604" y="430179"/>
              <a:ext cx="1181596" cy="1113182"/>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1600" b="1" i="0" u="none" strike="noStrike" cap="none" normalizeH="0" baseline="0" dirty="0">
                <a:ln>
                  <a:noFill/>
                </a:ln>
                <a:solidFill>
                  <a:schemeClr val="tx1"/>
                </a:solidFill>
                <a:effectLst/>
                <a:latin typeface="Arial" pitchFamily="28" charset="0"/>
                <a:ea typeface="ＭＳ Ｐゴシック" pitchFamily="28" charset="-128"/>
                <a:cs typeface="ＭＳ Ｐゴシック" pitchFamily="28" charset="-128"/>
              </a:endParaRPr>
            </a:p>
          </p:txBody>
        </p:sp>
        <p:sp>
          <p:nvSpPr>
            <p:cNvPr id="9" name="textruta 8">
              <a:extLst>
                <a:ext uri="{FF2B5EF4-FFF2-40B4-BE49-F238E27FC236}">
                  <a16:creationId xmlns:a16="http://schemas.microsoft.com/office/drawing/2014/main" id="{905F6B5F-C2E9-E217-84F0-DFF68B7852ED}"/>
                </a:ext>
              </a:extLst>
            </p:cNvPr>
            <p:cNvSpPr txBox="1"/>
            <p:nvPr/>
          </p:nvSpPr>
          <p:spPr>
            <a:xfrm>
              <a:off x="10841201" y="637113"/>
              <a:ext cx="915636" cy="707886"/>
            </a:xfrm>
            <a:prstGeom prst="rect">
              <a:avLst/>
            </a:prstGeom>
            <a:noFill/>
          </p:spPr>
          <p:txBody>
            <a:bodyPr wrap="none" rtlCol="0">
              <a:spAutoFit/>
            </a:bodyPr>
            <a:lstStyle/>
            <a:p>
              <a:pPr algn="ctr"/>
              <a:r>
                <a:rPr lang="en-US" sz="2000" b="1" dirty="0"/>
                <a:t>Dec</a:t>
              </a:r>
              <a:br>
                <a:rPr lang="en-US" sz="2000" b="1" dirty="0"/>
              </a:br>
              <a:r>
                <a:rPr lang="en-US" sz="2000" b="1" dirty="0"/>
                <a:t>2023</a:t>
              </a:r>
            </a:p>
          </p:txBody>
        </p:sp>
      </p:grpSp>
    </p:spTree>
    <p:extLst>
      <p:ext uri="{BB962C8B-B14F-4D97-AF65-F5344CB8AC3E}">
        <p14:creationId xmlns:p14="http://schemas.microsoft.com/office/powerpoint/2010/main" val="27469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10591800" cy="838200"/>
          </a:xfrm>
        </p:spPr>
        <p:txBody>
          <a:bodyPr/>
          <a:lstStyle/>
          <a:p>
            <a:r>
              <a:rPr lang="en-US" dirty="0">
                <a:solidFill>
                  <a:srgbClr val="005582"/>
                </a:solidFill>
              </a:rPr>
              <a:t>IEEE PS Sweden – Board meeting</a:t>
            </a:r>
            <a:br>
              <a:rPr lang="en-US" dirty="0">
                <a:solidFill>
                  <a:srgbClr val="005582"/>
                </a:solidFill>
              </a:rPr>
            </a:br>
            <a:r>
              <a:rPr lang="en-US" sz="2000" dirty="0">
                <a:solidFill>
                  <a:srgbClr val="0070C0"/>
                </a:solidFill>
              </a:rPr>
              <a:t>OptoPub in Stockholm</a:t>
            </a:r>
            <a:endParaRPr lang="en-US" dirty="0"/>
          </a:p>
        </p:txBody>
      </p:sp>
      <p:sp>
        <p:nvSpPr>
          <p:cNvPr id="3" name="Content Placeholder 2"/>
          <p:cNvSpPr>
            <a:spLocks noGrp="1"/>
          </p:cNvSpPr>
          <p:nvPr>
            <p:ph idx="1"/>
          </p:nvPr>
        </p:nvSpPr>
        <p:spPr>
          <a:xfrm>
            <a:off x="761999" y="2980705"/>
            <a:ext cx="9486405" cy="3496295"/>
          </a:xfrm>
        </p:spPr>
        <p:txBody>
          <a:bodyPr>
            <a:normAutofit fontScale="92500" lnSpcReduction="10000"/>
          </a:bodyPr>
          <a:lstStyle/>
          <a:p>
            <a:pPr lvl="0">
              <a:buClr>
                <a:srgbClr val="808080"/>
              </a:buClr>
            </a:pPr>
            <a:r>
              <a:rPr lang="en-US" sz="1600" dirty="0">
                <a:solidFill>
                  <a:srgbClr val="000000"/>
                </a:solidFill>
              </a:rPr>
              <a:t>This on-site only event was </a:t>
            </a:r>
            <a:r>
              <a:rPr lang="en-US" sz="1600" u="sng" dirty="0">
                <a:solidFill>
                  <a:srgbClr val="000000"/>
                </a:solidFill>
              </a:rPr>
              <a:t>co-organized</a:t>
            </a:r>
            <a:r>
              <a:rPr lang="en-US" sz="1600" dirty="0">
                <a:solidFill>
                  <a:srgbClr val="000000"/>
                </a:solidFill>
              </a:rPr>
              <a:t> with </a:t>
            </a:r>
            <a:r>
              <a:rPr lang="en-US" sz="1600" b="1" dirty="0">
                <a:solidFill>
                  <a:srgbClr val="000000"/>
                </a:solidFill>
              </a:rPr>
              <a:t>PhotonicSweden</a:t>
            </a:r>
          </a:p>
          <a:p>
            <a:pPr lvl="0">
              <a:buClr>
                <a:srgbClr val="808080"/>
              </a:buClr>
            </a:pPr>
            <a:r>
              <a:rPr lang="en-US" sz="1600" u="sng" dirty="0">
                <a:solidFill>
                  <a:srgbClr val="000000"/>
                </a:solidFill>
              </a:rPr>
              <a:t>Venue</a:t>
            </a:r>
            <a:r>
              <a:rPr lang="en-US" sz="1600" dirty="0">
                <a:solidFill>
                  <a:srgbClr val="000000"/>
                </a:solidFill>
              </a:rPr>
              <a:t>: RISE in Kista on </a:t>
            </a:r>
            <a:r>
              <a:rPr lang="en-US" sz="1600" b="1" dirty="0">
                <a:solidFill>
                  <a:srgbClr val="000000"/>
                </a:solidFill>
              </a:rPr>
              <a:t>14-Dec-2023</a:t>
            </a:r>
            <a:r>
              <a:rPr lang="en-US" sz="1600" dirty="0">
                <a:solidFill>
                  <a:srgbClr val="000000"/>
                </a:solidFill>
              </a:rPr>
              <a:t> at 17:30pm to 21:00pm</a:t>
            </a:r>
          </a:p>
          <a:p>
            <a:pPr lvl="0">
              <a:buClr>
                <a:srgbClr val="808080"/>
              </a:buClr>
            </a:pPr>
            <a:r>
              <a:rPr lang="en-US" sz="1600" u="sng" dirty="0">
                <a:solidFill>
                  <a:srgbClr val="000000"/>
                </a:solidFill>
              </a:rPr>
              <a:t>Local hosts</a:t>
            </a:r>
            <a:r>
              <a:rPr lang="en-US" sz="1600" dirty="0">
                <a:solidFill>
                  <a:srgbClr val="000000"/>
                </a:solidFill>
              </a:rPr>
              <a:t>: </a:t>
            </a:r>
            <a:r>
              <a:rPr lang="en-US" sz="1600" b="1" dirty="0">
                <a:solidFill>
                  <a:srgbClr val="000000"/>
                </a:solidFill>
              </a:rPr>
              <a:t>Lennart BM Svensson </a:t>
            </a:r>
            <a:r>
              <a:rPr lang="en-US" sz="1600" dirty="0">
                <a:solidFill>
                  <a:srgbClr val="000000"/>
                </a:solidFill>
              </a:rPr>
              <a:t>(PhotonicSweden) and </a:t>
            </a:r>
            <a:r>
              <a:rPr lang="en-US" sz="1600" b="1" dirty="0">
                <a:solidFill>
                  <a:srgbClr val="000000"/>
                </a:solidFill>
              </a:rPr>
              <a:t>Qin Wang </a:t>
            </a:r>
            <a:r>
              <a:rPr lang="en-US" sz="1600" dirty="0">
                <a:solidFill>
                  <a:srgbClr val="000000"/>
                </a:solidFill>
              </a:rPr>
              <a:t>(IEEE/RISE)</a:t>
            </a:r>
          </a:p>
          <a:p>
            <a:pPr lvl="0">
              <a:buClr>
                <a:srgbClr val="808080"/>
              </a:buClr>
            </a:pPr>
            <a:r>
              <a:rPr lang="en-US" sz="1600" u="sng" dirty="0">
                <a:solidFill>
                  <a:srgbClr val="000000"/>
                </a:solidFill>
              </a:rPr>
              <a:t>Agenda</a:t>
            </a:r>
          </a:p>
          <a:p>
            <a:pPr lvl="1">
              <a:buClr>
                <a:srgbClr val="808080"/>
              </a:buClr>
            </a:pPr>
            <a:r>
              <a:rPr lang="en-US" sz="1400" b="1" dirty="0" err="1">
                <a:solidFill>
                  <a:srgbClr val="000000"/>
                </a:solidFill>
              </a:rPr>
              <a:t>Anastasiia</a:t>
            </a:r>
            <a:r>
              <a:rPr lang="en-US" sz="1400" b="1" dirty="0">
                <a:solidFill>
                  <a:srgbClr val="000000"/>
                </a:solidFill>
              </a:rPr>
              <a:t> </a:t>
            </a:r>
            <a:r>
              <a:rPr lang="en-US" sz="1400" b="1" dirty="0" err="1">
                <a:solidFill>
                  <a:srgbClr val="000000"/>
                </a:solidFill>
              </a:rPr>
              <a:t>Andriievska</a:t>
            </a:r>
            <a:r>
              <a:rPr lang="en-US" sz="1400" b="1" dirty="0">
                <a:solidFill>
                  <a:srgbClr val="000000"/>
                </a:solidFill>
              </a:rPr>
              <a:t> </a:t>
            </a:r>
            <a:r>
              <a:rPr lang="en-US" sz="1400" dirty="0">
                <a:solidFill>
                  <a:srgbClr val="000000"/>
                </a:solidFill>
              </a:rPr>
              <a:t>(Dept. Computer Science, RISE),</a:t>
            </a:r>
            <a:br>
              <a:rPr lang="en-US" sz="1400" dirty="0">
                <a:solidFill>
                  <a:srgbClr val="000000"/>
                </a:solidFill>
              </a:rPr>
            </a:br>
            <a:r>
              <a:rPr lang="en-US" sz="1400" dirty="0">
                <a:solidFill>
                  <a:srgbClr val="000000"/>
                </a:solidFill>
              </a:rPr>
              <a:t>“</a:t>
            </a:r>
            <a:r>
              <a:rPr lang="en-US" sz="1400" b="1" i="1" dirty="0">
                <a:solidFill>
                  <a:srgbClr val="0070C0"/>
                </a:solidFill>
              </a:rPr>
              <a:t>Quantum Integrated Information Theory &amp; Quantum Neuromorphic systems</a:t>
            </a:r>
            <a:r>
              <a:rPr lang="en-US" sz="1400" dirty="0">
                <a:solidFill>
                  <a:srgbClr val="000000"/>
                </a:solidFill>
              </a:rPr>
              <a:t>”</a:t>
            </a:r>
          </a:p>
          <a:p>
            <a:pPr lvl="1">
              <a:spcBef>
                <a:spcPts val="600"/>
              </a:spcBef>
              <a:buClr>
                <a:srgbClr val="808080"/>
              </a:buClr>
            </a:pPr>
            <a:r>
              <a:rPr lang="en-US" sz="1400" b="1" dirty="0">
                <a:solidFill>
                  <a:srgbClr val="000000"/>
                </a:solidFill>
              </a:rPr>
              <a:t>Dr. Laia Ginés </a:t>
            </a:r>
            <a:r>
              <a:rPr lang="en-US" sz="1400" dirty="0">
                <a:solidFill>
                  <a:srgbClr val="000000"/>
                </a:solidFill>
              </a:rPr>
              <a:t>(Dept. Smart Hardware, RISE),</a:t>
            </a:r>
            <a:br>
              <a:rPr lang="en-US" sz="1400" dirty="0">
                <a:solidFill>
                  <a:srgbClr val="000000"/>
                </a:solidFill>
              </a:rPr>
            </a:br>
            <a:r>
              <a:rPr lang="en-US" sz="1400" dirty="0">
                <a:solidFill>
                  <a:srgbClr val="000000"/>
                </a:solidFill>
              </a:rPr>
              <a:t>“</a:t>
            </a:r>
            <a:r>
              <a:rPr lang="en-US" sz="1400" b="1" i="1" dirty="0">
                <a:solidFill>
                  <a:srgbClr val="0070C0"/>
                </a:solidFill>
              </a:rPr>
              <a:t>The rise of Quantum Technologies: From Quantum Computing to Secure Quantum Communication</a:t>
            </a:r>
            <a:r>
              <a:rPr lang="en-US" sz="1400" dirty="0">
                <a:solidFill>
                  <a:srgbClr val="000000"/>
                </a:solidFill>
              </a:rPr>
              <a:t>”</a:t>
            </a:r>
          </a:p>
          <a:p>
            <a:pPr lvl="1">
              <a:spcBef>
                <a:spcPts val="600"/>
              </a:spcBef>
              <a:buClr>
                <a:srgbClr val="808080"/>
              </a:buClr>
            </a:pPr>
            <a:r>
              <a:rPr lang="en-US" sz="1400" b="1" dirty="0">
                <a:solidFill>
                  <a:srgbClr val="000000"/>
                </a:solidFill>
              </a:rPr>
              <a:t>Dr. Max </a:t>
            </a:r>
            <a:r>
              <a:rPr lang="en-US" sz="1400" b="1" dirty="0" err="1">
                <a:solidFill>
                  <a:srgbClr val="000000"/>
                </a:solidFill>
              </a:rPr>
              <a:t>Widarsson</a:t>
            </a:r>
            <a:r>
              <a:rPr lang="en-US" sz="1400" b="1" dirty="0">
                <a:solidFill>
                  <a:srgbClr val="000000"/>
                </a:solidFill>
              </a:rPr>
              <a:t> </a:t>
            </a:r>
            <a:r>
              <a:rPr lang="en-US" sz="1400" dirty="0">
                <a:solidFill>
                  <a:srgbClr val="000000"/>
                </a:solidFill>
              </a:rPr>
              <a:t>(CEO, SLF-Svenska </a:t>
            </a:r>
            <a:r>
              <a:rPr lang="en-US" sz="1400" dirty="0" err="1">
                <a:solidFill>
                  <a:srgbClr val="000000"/>
                </a:solidFill>
              </a:rPr>
              <a:t>Laserfabriken</a:t>
            </a:r>
            <a:r>
              <a:rPr lang="en-US" sz="1400" dirty="0">
                <a:solidFill>
                  <a:srgbClr val="000000"/>
                </a:solidFill>
              </a:rPr>
              <a:t> AB), “</a:t>
            </a:r>
            <a:r>
              <a:rPr lang="en-US" sz="1400" b="1" i="1" dirty="0">
                <a:solidFill>
                  <a:srgbClr val="0070C0"/>
                </a:solidFill>
              </a:rPr>
              <a:t>Entangled Photon Pair generation with periodically poled crystals</a:t>
            </a:r>
            <a:r>
              <a:rPr lang="en-US" sz="1400" dirty="0">
                <a:solidFill>
                  <a:srgbClr val="000000"/>
                </a:solidFill>
              </a:rPr>
              <a:t>”</a:t>
            </a:r>
          </a:p>
          <a:p>
            <a:pPr lvl="1">
              <a:spcBef>
                <a:spcPts val="600"/>
              </a:spcBef>
              <a:buClr>
                <a:srgbClr val="808080"/>
              </a:buClr>
            </a:pPr>
            <a:r>
              <a:rPr lang="en-US" sz="1400" b="1" dirty="0">
                <a:solidFill>
                  <a:srgbClr val="000000"/>
                </a:solidFill>
              </a:rPr>
              <a:t>Dr. Arne Alping </a:t>
            </a:r>
            <a:r>
              <a:rPr lang="en-US" sz="1400" dirty="0">
                <a:solidFill>
                  <a:srgbClr val="000000"/>
                </a:solidFill>
              </a:rPr>
              <a:t>(Chair, IEEE-PS-Sweden) on “</a:t>
            </a:r>
            <a:r>
              <a:rPr lang="en-US" sz="1400" b="1" i="1" dirty="0">
                <a:solidFill>
                  <a:srgbClr val="0070C0"/>
                </a:solidFill>
              </a:rPr>
              <a:t>Introduction to IEEE and the 10th Anniversary</a:t>
            </a:r>
            <a:r>
              <a:rPr lang="en-US" sz="1400" dirty="0">
                <a:solidFill>
                  <a:srgbClr val="000000"/>
                </a:solidFill>
              </a:rPr>
              <a:t>”</a:t>
            </a:r>
          </a:p>
          <a:p>
            <a:pPr lvl="1">
              <a:spcBef>
                <a:spcPts val="600"/>
              </a:spcBef>
              <a:buClr>
                <a:srgbClr val="808080"/>
              </a:buClr>
            </a:pPr>
            <a:r>
              <a:rPr lang="en-US" sz="1400" b="1" dirty="0">
                <a:solidFill>
                  <a:srgbClr val="000000"/>
                </a:solidFill>
              </a:rPr>
              <a:t>Followed by OptoPub</a:t>
            </a:r>
            <a:r>
              <a:rPr lang="en-US" sz="1400" dirty="0">
                <a:solidFill>
                  <a:srgbClr val="000000"/>
                </a:solidFill>
              </a:rPr>
              <a:t>:</a:t>
            </a:r>
            <a:br>
              <a:rPr lang="en-US" sz="1400" dirty="0">
                <a:solidFill>
                  <a:srgbClr val="000000"/>
                </a:solidFill>
              </a:rPr>
            </a:br>
            <a:r>
              <a:rPr lang="en-US" sz="1400" dirty="0">
                <a:solidFill>
                  <a:srgbClr val="000000"/>
                </a:solidFill>
              </a:rPr>
              <a:t>IEEE Photonics Society Sweden Chapter invites everyone who is pre-registered to</a:t>
            </a:r>
            <a:br>
              <a:rPr lang="en-US" sz="1400" dirty="0">
                <a:solidFill>
                  <a:srgbClr val="000000"/>
                </a:solidFill>
              </a:rPr>
            </a:br>
            <a:r>
              <a:rPr lang="en-US" sz="1400" dirty="0">
                <a:solidFill>
                  <a:srgbClr val="000000"/>
                </a:solidFill>
              </a:rPr>
              <a:t>mingle with food and drinks</a:t>
            </a:r>
          </a:p>
          <a:p>
            <a:pPr lvl="1">
              <a:buClr>
                <a:srgbClr val="808080"/>
              </a:buClr>
            </a:pPr>
            <a:endParaRPr lang="en-US" sz="1400" dirty="0">
              <a:solidFill>
                <a:srgbClr val="000000"/>
              </a:solidFill>
            </a:endParaRPr>
          </a:p>
        </p:txBody>
      </p:sp>
      <p:sp>
        <p:nvSpPr>
          <p:cNvPr id="4" name="Slide Number Placeholder 3"/>
          <p:cNvSpPr>
            <a:spLocks noGrp="1"/>
          </p:cNvSpPr>
          <p:nvPr>
            <p:ph type="sldNum" sz="quarter" idx="10"/>
          </p:nvPr>
        </p:nvSpPr>
        <p:spPr/>
        <p:txBody>
          <a:bodyPr/>
          <a:lstStyle/>
          <a:p>
            <a:pPr>
              <a:defRPr/>
            </a:pPr>
            <a:fld id="{08DA1C8E-87A3-44A2-8037-5E081C19464E}" type="slidenum">
              <a:rPr lang="en-US" smtClean="0"/>
              <a:pPr>
                <a:defRPr/>
              </a:pPr>
              <a:t>9</a:t>
            </a:fld>
            <a:endParaRPr lang="en-US" dirty="0"/>
          </a:p>
        </p:txBody>
      </p:sp>
      <p:pic>
        <p:nvPicPr>
          <p:cNvPr id="5" name="Bildobjekt 4">
            <a:extLst>
              <a:ext uri="{FF2B5EF4-FFF2-40B4-BE49-F238E27FC236}">
                <a16:creationId xmlns:a16="http://schemas.microsoft.com/office/drawing/2014/main" id="{1661F8C4-60CA-0838-6EBD-03E31882A962}"/>
              </a:ext>
            </a:extLst>
          </p:cNvPr>
          <p:cNvPicPr>
            <a:picLocks noChangeAspect="1"/>
          </p:cNvPicPr>
          <p:nvPr/>
        </p:nvPicPr>
        <p:blipFill>
          <a:blip r:embed="rId2"/>
          <a:stretch>
            <a:fillRect/>
          </a:stretch>
        </p:blipFill>
        <p:spPr>
          <a:xfrm>
            <a:off x="838200" y="1219200"/>
            <a:ext cx="8653002" cy="1666504"/>
          </a:xfrm>
          <a:prstGeom prst="rect">
            <a:avLst/>
          </a:prstGeom>
        </p:spPr>
      </p:pic>
      <p:grpSp>
        <p:nvGrpSpPr>
          <p:cNvPr id="7" name="Grupp 6">
            <a:extLst>
              <a:ext uri="{FF2B5EF4-FFF2-40B4-BE49-F238E27FC236}">
                <a16:creationId xmlns:a16="http://schemas.microsoft.com/office/drawing/2014/main" id="{EA767557-0B73-FFE6-99BC-DA05B10D21A7}"/>
              </a:ext>
            </a:extLst>
          </p:cNvPr>
          <p:cNvGrpSpPr/>
          <p:nvPr/>
        </p:nvGrpSpPr>
        <p:grpSpPr>
          <a:xfrm>
            <a:off x="10705604" y="430179"/>
            <a:ext cx="1181596" cy="1113182"/>
            <a:chOff x="10705604" y="430179"/>
            <a:chExt cx="1181596" cy="1113182"/>
          </a:xfrm>
        </p:grpSpPr>
        <p:sp>
          <p:nvSpPr>
            <p:cNvPr id="8" name="Ellips 7">
              <a:extLst>
                <a:ext uri="{FF2B5EF4-FFF2-40B4-BE49-F238E27FC236}">
                  <a16:creationId xmlns:a16="http://schemas.microsoft.com/office/drawing/2014/main" id="{FBF66410-516F-F276-129C-053F583A7EDF}"/>
                </a:ext>
              </a:extLst>
            </p:cNvPr>
            <p:cNvSpPr/>
            <p:nvPr/>
          </p:nvSpPr>
          <p:spPr bwMode="auto">
            <a:xfrm>
              <a:off x="10705604" y="430179"/>
              <a:ext cx="1181596" cy="1113182"/>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1600" b="1" i="0" u="none" strike="noStrike" cap="none" normalizeH="0" baseline="0" dirty="0">
                <a:ln>
                  <a:noFill/>
                </a:ln>
                <a:solidFill>
                  <a:schemeClr val="tx1"/>
                </a:solidFill>
                <a:effectLst/>
                <a:latin typeface="Arial" pitchFamily="28" charset="0"/>
                <a:ea typeface="ＭＳ Ｐゴシック" pitchFamily="28" charset="-128"/>
                <a:cs typeface="ＭＳ Ｐゴシック" pitchFamily="28" charset="-128"/>
              </a:endParaRPr>
            </a:p>
          </p:txBody>
        </p:sp>
        <p:sp>
          <p:nvSpPr>
            <p:cNvPr id="9" name="textruta 8">
              <a:extLst>
                <a:ext uri="{FF2B5EF4-FFF2-40B4-BE49-F238E27FC236}">
                  <a16:creationId xmlns:a16="http://schemas.microsoft.com/office/drawing/2014/main" id="{3678B7F8-968B-54D3-4D39-324216473F68}"/>
                </a:ext>
              </a:extLst>
            </p:cNvPr>
            <p:cNvSpPr txBox="1"/>
            <p:nvPr/>
          </p:nvSpPr>
          <p:spPr>
            <a:xfrm>
              <a:off x="10841201" y="637113"/>
              <a:ext cx="915636" cy="707886"/>
            </a:xfrm>
            <a:prstGeom prst="rect">
              <a:avLst/>
            </a:prstGeom>
            <a:noFill/>
          </p:spPr>
          <p:txBody>
            <a:bodyPr wrap="none" rtlCol="0">
              <a:spAutoFit/>
            </a:bodyPr>
            <a:lstStyle/>
            <a:p>
              <a:pPr algn="ctr"/>
              <a:r>
                <a:rPr lang="en-US" sz="2000" b="1" dirty="0"/>
                <a:t>Dec</a:t>
              </a:r>
              <a:br>
                <a:rPr lang="en-US" sz="2000" b="1" dirty="0"/>
              </a:br>
              <a:r>
                <a:rPr lang="en-US" sz="2000" b="1" dirty="0"/>
                <a:t>2023</a:t>
              </a:r>
            </a:p>
          </p:txBody>
        </p:sp>
      </p:grpSp>
    </p:spTree>
    <p:extLst>
      <p:ext uri="{BB962C8B-B14F-4D97-AF65-F5344CB8AC3E}">
        <p14:creationId xmlns:p14="http://schemas.microsoft.com/office/powerpoint/2010/main" val="3764590350"/>
      </p:ext>
    </p:extLst>
  </p:cSld>
  <p:clrMapOvr>
    <a:masterClrMapping/>
  </p:clrMapOvr>
</p:sld>
</file>

<file path=ppt/theme/theme1.xml><?xml version="1.0" encoding="utf-8"?>
<a:theme xmlns:a="http://schemas.openxmlformats.org/drawingml/2006/main" name="~9771493">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4957</TotalTime>
  <Words>4189</Words>
  <Application>Microsoft Office PowerPoint</Application>
  <PresentationFormat>Widescreen</PresentationFormat>
  <Paragraphs>397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vt:lpstr>
      <vt:lpstr>Symbol</vt:lpstr>
      <vt:lpstr>Verdana</vt:lpstr>
      <vt:lpstr>Wingdings</vt:lpstr>
      <vt:lpstr>~9771493</vt:lpstr>
      <vt:lpstr>IEEE Photonics Society Sweden Chapter  IEEE Sweden Section Chapter Chair Workshop (CCW) 2023  31-Oct-2024 (rev. A) Hybrid meeting (Linköping Univ. &amp; Zoom)</vt:lpstr>
      <vt:lpstr>IEEE Photonics Society Overview &amp; benefits</vt:lpstr>
      <vt:lpstr>IEEE Photonics Society – Sweden Chapter Board members (7)</vt:lpstr>
      <vt:lpstr>IEEE Photonics Society – Sweden Chapter Membership statistics (1/2)</vt:lpstr>
      <vt:lpstr>IEEE Photonics Society – Sweden Chapter Membership statistics (2/2)</vt:lpstr>
      <vt:lpstr>IEEE Photonics Society – Sweden Chapter Mission related activities 2023/2024</vt:lpstr>
      <vt:lpstr>IEEE Photonics Society – Sweden Chapter Newsletters</vt:lpstr>
      <vt:lpstr>IEEE PS Sweden – Sweden Chapter Celebration of Nobel Prize 2023 – an IEEE WIP event</vt:lpstr>
      <vt:lpstr>IEEE PS Sweden – Board meeting OptoPub in Stockholm</vt:lpstr>
      <vt:lpstr>IEEE PS Sweden – Board meeting Sweden Chapter 10-Year Anniversary</vt:lpstr>
      <vt:lpstr>IEEE Photonics Society – Sweden Chapter IEEE Best PhD Thesis Award 2023</vt:lpstr>
      <vt:lpstr>IEEE Photonics Society – Sweden Chapter Optics &amp; Photonics in Sweden (OPS-2024)</vt:lpstr>
      <vt:lpstr>IEEE Photonics Society – Sweden Chapter Sponsoring IEEE Student memberships</vt:lpstr>
      <vt:lpstr>IEEE Photonics Society – Sweden Chapter IEEE Best PhD Thesis Award 2024 (nomination)</vt:lpstr>
      <vt:lpstr>IEEE Photonics Society – Sweden Chapter Best Poster Prize at ATTO X</vt:lpstr>
      <vt:lpstr>IEEE Photonics Society – Sweden Chapter Plans for 2025+</vt:lpstr>
      <vt:lpstr>IEEE Photonics Society – Sweden Chapter Additional slides</vt:lpstr>
      <vt:lpstr>History (1/4) – Major Milestones</vt:lpstr>
      <vt:lpstr>History (2/4) – Organized/sponsored activities</vt:lpstr>
      <vt:lpstr>History (3/4) – Organized/sponsored activities</vt:lpstr>
      <vt:lpstr>History (4/4) – Organized/sponsored activities</vt:lpstr>
      <vt:lpstr>IEEE PS Sweden – Board meeting Contribution to IEEE-Photonics Society Newsletter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IEEE-PS Sweden - IEEE-Sweden CCW 2023</dc:title>
  <dc:creator>Arne Alping</dc:creator>
  <cp:lastModifiedBy>Qinghua Wang</cp:lastModifiedBy>
  <cp:revision>22</cp:revision>
  <dcterms:created xsi:type="dcterms:W3CDTF">2020-09-28T21:27:02Z</dcterms:created>
  <dcterms:modified xsi:type="dcterms:W3CDTF">2024-10-30T14:53:03Z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2024-10-30T14:52:36Z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123b3da9-c5a0-4ae9-8d47-60400a7d9130</vt:lpwstr>
  </property>
  <property fmtid="{D5CDD505-2E9C-101B-9397-08002B2CF9AE}" pid="8" name="MSIP_Label_9144ccec-98ca-4847-b090-103d5c6592f4_ContentBits">
    <vt:lpwstr>0</vt:lpwstr>
  </property>
</Properties>
</file>