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1" r:id="rId3"/>
    <p:sldId id="278" r:id="rId4"/>
    <p:sldId id="281" r:id="rId5"/>
    <p:sldId id="275" r:id="rId6"/>
    <p:sldId id="279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Liu" initials="JL" lastIdx="1" clrIdx="0">
    <p:extLst>
      <p:ext uri="{19B8F6BF-5375-455C-9EA6-DF929625EA0E}">
        <p15:presenceInfo xmlns:p15="http://schemas.microsoft.com/office/powerpoint/2012/main" userId="S::jliu@net.chalmers.se::8dd2e073-e894-43a0-94ba-e0ec4c647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0883A-0917-4228-8071-8A76C4A743CC}" v="21" dt="2024-10-29T09:59:12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48E8-F33B-4CFA-BF0F-46507E1D2EE9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61C1-B906-4D4D-B20C-291D72CED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2E99-91F0-4A21-81F3-CC14EBAEFADA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C54F-3431-482D-99AE-0A9EF73FB220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58C0-D632-4518-BFFE-D25E0B1CA83E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EE9D-45A7-42AA-9F86-B3B492999585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" y="6286499"/>
            <a:ext cx="1571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15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58A4-F0A9-4047-B254-6BC93D1E6DAF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2847-5724-4337-9688-AC24E2EBE7CA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962-2B7B-4723-913E-328EE631D447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B2D6-D59F-4011-9F39-174E1EABDB95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091D-8FB1-41FA-890E-8FFFE9513D24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CC-EB28-4E97-A4BC-6AD4BCAE441D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6BB-95BE-4952-AF12-25C8B7790E37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F6EB-07DC-4AC7-AC36-72C2F2D10ABF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liu@chalmers.se" TargetMode="External"/><Relationship Id="rId2" Type="http://schemas.openxmlformats.org/officeDocument/2006/relationships/hyperlink" Target="mailto:jiantong@kth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08" y="914319"/>
            <a:ext cx="9423092" cy="1325563"/>
          </a:xfrm>
        </p:spPr>
        <p:txBody>
          <a:bodyPr/>
          <a:lstStyle/>
          <a:p>
            <a:r>
              <a:rPr lang="en-US" dirty="0"/>
              <a:t>IEEE EPS Nordic Chapter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0" y="229487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Assoc. Prof. Jiantong Li, KTH, Chairman</a:t>
            </a:r>
          </a:p>
          <a:p>
            <a:pPr marL="0" indent="0" algn="ctr">
              <a:buNone/>
            </a:pPr>
            <a:r>
              <a:rPr lang="en-US" dirty="0"/>
              <a:t>Prof. Johan Liu, Chalmers, Deputy Chairman</a:t>
            </a:r>
          </a:p>
          <a:p>
            <a:pPr marL="0" indent="0" algn="ctr">
              <a:buNone/>
            </a:pPr>
            <a:r>
              <a:rPr lang="en-US" dirty="0"/>
              <a:t>Emails: </a:t>
            </a:r>
            <a:r>
              <a:rPr lang="en-US" dirty="0">
                <a:hlinkClick r:id="rId2"/>
              </a:rPr>
              <a:t>jiantong@kth.se</a:t>
            </a:r>
            <a:r>
              <a:rPr lang="en-US" dirty="0"/>
              <a:t> ; </a:t>
            </a:r>
            <a:r>
              <a:rPr lang="en-US" dirty="0">
                <a:hlinkClick r:id="rId3"/>
              </a:rPr>
              <a:t>jliu@chalmers.se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080780-0671-E8B6-1B03-2F3867E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9" y="609477"/>
            <a:ext cx="10515600" cy="1325563"/>
          </a:xfrm>
        </p:spPr>
        <p:txBody>
          <a:bodyPr/>
          <a:lstStyle/>
          <a:p>
            <a:r>
              <a:rPr lang="en-US" dirty="0"/>
              <a:t>IEEE EPS Nordic Chapter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31" y="1571495"/>
            <a:ext cx="10515600" cy="46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Committee Members: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34251"/>
              </p:ext>
            </p:extLst>
          </p:nvPr>
        </p:nvGraphicFramePr>
        <p:xfrm>
          <a:off x="1361831" y="2038694"/>
          <a:ext cx="8555892" cy="3864972"/>
        </p:xfrm>
        <a:graphic>
          <a:graphicData uri="http://schemas.openxmlformats.org/drawingml/2006/table">
            <a:tbl>
              <a:tblPr/>
              <a:tblGrid>
                <a:gridCol w="24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Assoc. 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Jiantong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Li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Royal Institute of Technology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Sweden, Chair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179896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Prof. Johan Liu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Chalmer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s University of Technology, Sweden, Deputy Chair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22680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Mr. Markus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Enmark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Chalmers University of Technology, Sweden, Student Chapter activity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Dr. Sen Mei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SINTEF, Norway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92716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Dr. Toni Mattila 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Invest in Finland, Finland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67689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Dr. Gustaf Mårtensson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Mycronic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Christèle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Grimaud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CEVT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Shuangxi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Sun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Fingerprint Cards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62050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Assoc. 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Zhibing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Zhang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Uppsala U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niversity,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Matti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Mäntysalo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Tampere University, Finland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C1DE00-F15F-0ABA-EA79-B2AF41D7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3" y="8048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Activity between From Nov 2023 until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Summary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</a:rPr>
              <a:t> 3 Webinar/Seminars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00FF"/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 Conference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65E02C-B514-0AFC-1A05-7D211E7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2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321C-CDB4-E0D6-9066-62841A017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7CE2-624E-0647-7BD3-0AD6BAF7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013979"/>
            <a:ext cx="11787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Seminar: Emerging Energy Storage and Harvesting Technologies</a:t>
            </a:r>
          </a:p>
          <a:p>
            <a:pPr marL="0" indent="0">
              <a:buNone/>
            </a:pPr>
            <a:r>
              <a:rPr lang="en-US" dirty="0"/>
              <a:t>March 20, 2024, </a:t>
            </a:r>
            <a:r>
              <a:rPr lang="en-US" b="1" dirty="0"/>
              <a:t>joint seminar between Chalmers and KTH</a:t>
            </a:r>
          </a:p>
          <a:p>
            <a:pPr marL="0" indent="0">
              <a:buNone/>
            </a:pPr>
            <a:r>
              <a:rPr lang="en-US" dirty="0"/>
              <a:t>Location: Electrum, KTH </a:t>
            </a:r>
            <a:r>
              <a:rPr lang="en-US" dirty="0" err="1"/>
              <a:t>Kista</a:t>
            </a:r>
            <a:r>
              <a:rPr lang="en-US" dirty="0"/>
              <a:t>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/>
              <a:t>Number of Antendees (online &amp; physically): 12 (including 2 IEEE members)</a:t>
            </a:r>
            <a:endParaRPr lang="en-US" dirty="0"/>
          </a:p>
          <a:p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8F7B715-47F5-15C5-3FB9-8B4E9C97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922FEDA-C5F1-BB46-C3D4-0B72E789D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29" y="3087723"/>
            <a:ext cx="4601585" cy="3451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EC9D0-A6A7-FF24-D7A2-4F7F4EE6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3087723"/>
            <a:ext cx="6093546" cy="313080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794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77" y="1079293"/>
            <a:ext cx="11442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Seminar: Wearable Electronics based on Stretchable Nanocomposites</a:t>
            </a:r>
          </a:p>
          <a:p>
            <a:pPr marL="0" indent="0">
              <a:buNone/>
            </a:pPr>
            <a:r>
              <a:rPr lang="en-US" dirty="0"/>
              <a:t>May 31, 2024, by </a:t>
            </a:r>
            <a:r>
              <a:rPr lang="en-US" b="1" dirty="0"/>
              <a:t>Prof</a:t>
            </a:r>
            <a:r>
              <a:rPr lang="en-US" dirty="0"/>
              <a:t>. </a:t>
            </a:r>
            <a:r>
              <a:rPr lang="en-US" b="1" dirty="0"/>
              <a:t>Klas Tybrandt, Linköping University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Location: Electrum, KTH </a:t>
            </a:r>
            <a:r>
              <a:rPr lang="en-US" dirty="0" err="1"/>
              <a:t>Kista</a:t>
            </a:r>
            <a:r>
              <a:rPr lang="en-US" dirty="0"/>
              <a:t>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/>
              <a:t>Number of Antendees (online &amp; physically): 18 (including 6 IEEE members)</a:t>
            </a:r>
            <a:endParaRPr lang="en-US" dirty="0"/>
          </a:p>
          <a:p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292F0BA-7E10-E96A-281D-B1DEBAF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D1A667A-07B3-A24E-0E61-1C08BB5D6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7" y="3296138"/>
            <a:ext cx="4415693" cy="3311770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8B8462B-DA61-4D3C-03DA-BB2929B4A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78" y="3296138"/>
            <a:ext cx="4415694" cy="33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3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2" y="804862"/>
            <a:ext cx="115257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IEEE EPS Nordic Chapter and IMAPS Co-sponsored </a:t>
            </a:r>
            <a:r>
              <a:rPr lang="en-US" b="1" dirty="0" err="1">
                <a:solidFill>
                  <a:srgbClr val="C00000"/>
                </a:solidFill>
              </a:rPr>
              <a:t>NordPac</a:t>
            </a:r>
            <a:r>
              <a:rPr lang="en-US" b="1" dirty="0">
                <a:solidFill>
                  <a:srgbClr val="C00000"/>
                </a:solidFill>
              </a:rPr>
              <a:t> Conference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June 11-13,2024, Tampere, Finland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814" y="2194056"/>
            <a:ext cx="4506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Location: </a:t>
            </a:r>
            <a:r>
              <a:rPr lang="it-IT" dirty="0"/>
              <a:t>Scandic Rosendahl, Tampere, Finland</a:t>
            </a:r>
            <a:endParaRPr lang="sv-SE" b="1" dirty="0"/>
          </a:p>
          <a:p>
            <a:pPr marL="0" indent="0">
              <a:buNone/>
            </a:pPr>
            <a:r>
              <a:rPr lang="en-US" b="1" dirty="0"/>
              <a:t>70 registered participants </a:t>
            </a:r>
          </a:p>
          <a:p>
            <a:pPr marL="0" indent="0">
              <a:buNone/>
            </a:pPr>
            <a:r>
              <a:rPr lang="en-US" dirty="0"/>
              <a:t>4 keynotes, 2 short courses.</a:t>
            </a:r>
          </a:p>
          <a:p>
            <a:pPr marL="0" indent="0">
              <a:buNone/>
            </a:pPr>
            <a:r>
              <a:rPr lang="en-US" dirty="0"/>
              <a:t>A great success!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FB245A1-E6D5-38BD-3EA5-84916C7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0ADCE-EA36-2048-6099-5A49D7F09EE7}"/>
              </a:ext>
            </a:extLst>
          </p:cNvPr>
          <p:cNvSpPr txBox="1"/>
          <p:nvPr/>
        </p:nvSpPr>
        <p:spPr>
          <a:xfrm>
            <a:off x="6358784" y="4484037"/>
            <a:ext cx="5833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Next-Gen packaging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Sustainable materials in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European Chips Act: Opportunities &amp; Challenges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Photonics-electronics integration and co-packaging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accent6">
                    <a:lumMod val="75000"/>
                  </a:schemeClr>
                </a:solidFill>
              </a:rPr>
              <a:t>3D Advanced Packaging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accent6">
                    <a:lumMod val="75000"/>
                  </a:schemeClr>
                </a:solidFill>
              </a:rPr>
              <a:t>Materials and Processing</a:t>
            </a:r>
          </a:p>
        </p:txBody>
      </p:sp>
      <p:pic>
        <p:nvPicPr>
          <p:cNvPr id="6" name="Picture 5" descr="A person standing in front of a large projector screen&#10;&#10;Description automatically generated">
            <a:extLst>
              <a:ext uri="{FF2B5EF4-FFF2-40B4-BE49-F238E27FC236}">
                <a16:creationId xmlns:a16="http://schemas.microsoft.com/office/drawing/2014/main" id="{23AFB84A-BF8A-4B2C-BEB8-DC8814179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0" y="2036810"/>
            <a:ext cx="5433283" cy="407655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00FF8AC-FCFD-A7FC-3CCC-9C80DF449537}"/>
              </a:ext>
            </a:extLst>
          </p:cNvPr>
          <p:cNvSpPr/>
          <p:nvPr/>
        </p:nvSpPr>
        <p:spPr>
          <a:xfrm rot="10800000">
            <a:off x="3741576" y="2761861"/>
            <a:ext cx="522514" cy="345232"/>
          </a:xfrm>
          <a:prstGeom prst="rightArrow">
            <a:avLst/>
          </a:prstGeom>
          <a:solidFill>
            <a:srgbClr val="0000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2755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52" y="1112654"/>
            <a:ext cx="11325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Webinar: Software engineering and formal methods for improved chip design productivity</a:t>
            </a:r>
          </a:p>
          <a:p>
            <a:pPr marL="0" indent="0">
              <a:buNone/>
            </a:pPr>
            <a:r>
              <a:rPr lang="en-US" dirty="0"/>
              <a:t>Oct 2, 2024, </a:t>
            </a:r>
            <a:r>
              <a:rPr lang="en-US"/>
              <a:t>by </a:t>
            </a:r>
            <a:r>
              <a:rPr lang="en-US" b="1"/>
              <a:t>Dr</a:t>
            </a:r>
            <a:r>
              <a:rPr lang="en-US" b="1" dirty="0"/>
              <a:t>. Edward Wang, MIT, USA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Location: </a:t>
            </a:r>
            <a:r>
              <a:rPr lang="sv-SE" dirty="0"/>
              <a:t>Zoom</a:t>
            </a:r>
          </a:p>
          <a:p>
            <a:pPr marL="0" indent="0">
              <a:buNone/>
            </a:pPr>
            <a:r>
              <a:rPr lang="sv-SE" dirty="0"/>
              <a:t>Number of Antendees: </a:t>
            </a:r>
          </a:p>
          <a:p>
            <a:pPr marL="0" indent="0">
              <a:buNone/>
            </a:pPr>
            <a:r>
              <a:rPr lang="sv-SE" dirty="0"/>
              <a:t>9 (including 1 </a:t>
            </a:r>
          </a:p>
          <a:p>
            <a:pPr marL="0" indent="0">
              <a:buNone/>
            </a:pPr>
            <a:r>
              <a:rPr lang="sv-SE" dirty="0"/>
              <a:t>IEEE member)</a:t>
            </a:r>
            <a:endParaRPr lang="en-US" dirty="0"/>
          </a:p>
          <a:p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AEB8282-9A0C-AC00-8591-C06C866B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630FF90-C583-C424-B04D-2511A483F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1472" r="8741" b="1627"/>
          <a:stretch/>
        </p:blipFill>
        <p:spPr>
          <a:xfrm>
            <a:off x="4292082" y="2461854"/>
            <a:ext cx="6232849" cy="43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357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IEEE EPS Nordic Chapter activities </vt:lpstr>
      <vt:lpstr>IEEE EPS Nordic Chapter Committee</vt:lpstr>
      <vt:lpstr>Activity between From Nov 2023 until now</vt:lpstr>
      <vt:lpstr>PowerPoint Presentation</vt:lpstr>
      <vt:lpstr>PowerPoint Presentation</vt:lpstr>
      <vt:lpstr>IEEE EPS Nordic Chapter and IMAPS Co-sponsored NordPac Conference June 11-13,2024, Tampere, Finland</vt:lpstr>
      <vt:lpstr>PowerPoint Presentation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Jiang</dc:creator>
  <cp:lastModifiedBy>Qinghua Wang</cp:lastModifiedBy>
  <cp:revision>56</cp:revision>
  <dcterms:created xsi:type="dcterms:W3CDTF">2014-10-31T14:51:38Z</dcterms:created>
  <dcterms:modified xsi:type="dcterms:W3CDTF">2024-10-29T13:38:30Z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2024-10-29T13:37:21Z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21940ab5-a8c1-4180-bada-8ab094ca72de</vt:lpwstr>
  </property>
  <property fmtid="{D5CDD505-2E9C-101B-9397-08002B2CF9AE}" pid="8" name="MSIP_Label_9144ccec-98ca-4847-b090-103d5c6592f4_ContentBits">
    <vt:lpwstr>0</vt:lpwstr>
  </property>
</Properties>
</file>