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4" r:id="rId4"/>
    <p:sldId id="257" r:id="rId5"/>
    <p:sldId id="258" r:id="rId6"/>
    <p:sldId id="259" r:id="rId7"/>
    <p:sldId id="261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85"/>
    <a:srgbClr val="006C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46" autoAdjust="0"/>
    <p:restoredTop sz="94660"/>
  </p:normalViewPr>
  <p:slideViewPr>
    <p:cSldViewPr snapToGrid="0">
      <p:cViewPr varScale="1">
        <p:scale>
          <a:sx n="150" d="100"/>
          <a:sy n="150" d="100"/>
        </p:scale>
        <p:origin x="3282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4" Type="http://schemas.openxmlformats.org/officeDocument/2006/relationships/image" Target="../media/image1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4" Type="http://schemas.openxmlformats.org/officeDocument/2006/relationships/image" Target="../media/image1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FEA963-32B8-41FC-9B84-4E591BA8CB77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E19249EB-52D0-4313-A3C1-871C94D08284}">
      <dgm:prSet/>
      <dgm:spPr/>
      <dgm:t>
        <a:bodyPr/>
        <a:lstStyle/>
        <a:p>
          <a:r>
            <a:rPr lang="en-US"/>
            <a:t>YP website</a:t>
          </a:r>
        </a:p>
      </dgm:t>
    </dgm:pt>
    <dgm:pt modelId="{59957882-C901-4DDD-A5D2-EBD2BAAFD196}" type="parTrans" cxnId="{6B1BD767-4294-4C5E-BE83-B2E9F0CF2004}">
      <dgm:prSet/>
      <dgm:spPr/>
      <dgm:t>
        <a:bodyPr/>
        <a:lstStyle/>
        <a:p>
          <a:endParaRPr lang="en-US"/>
        </a:p>
      </dgm:t>
    </dgm:pt>
    <dgm:pt modelId="{2C63FBE3-F37E-45D1-8FC6-5F6DAC1B52E2}" type="sibTrans" cxnId="{6B1BD767-4294-4C5E-BE83-B2E9F0CF2004}">
      <dgm:prSet/>
      <dgm:spPr/>
      <dgm:t>
        <a:bodyPr/>
        <a:lstStyle/>
        <a:p>
          <a:endParaRPr lang="en-US"/>
        </a:p>
      </dgm:t>
    </dgm:pt>
    <dgm:pt modelId="{D6D3A889-8EE4-47DB-8C81-2932A141E490}">
      <dgm:prSet/>
      <dgm:spPr/>
      <dgm:t>
        <a:bodyPr/>
        <a:lstStyle/>
        <a:p>
          <a:r>
            <a:rPr lang="en-US" dirty="0"/>
            <a:t>YP experienced officers, collaborations</a:t>
          </a:r>
        </a:p>
      </dgm:t>
    </dgm:pt>
    <dgm:pt modelId="{B76EBD8A-45B2-4A82-9D64-AB159BDFCB77}" type="parTrans" cxnId="{DA131153-C361-4BA6-A92A-91DEB42DA916}">
      <dgm:prSet/>
      <dgm:spPr/>
      <dgm:t>
        <a:bodyPr/>
        <a:lstStyle/>
        <a:p>
          <a:endParaRPr lang="en-US"/>
        </a:p>
      </dgm:t>
    </dgm:pt>
    <dgm:pt modelId="{68E4F74E-BB01-4E25-A7C7-5664741BAD12}" type="sibTrans" cxnId="{DA131153-C361-4BA6-A92A-91DEB42DA916}">
      <dgm:prSet/>
      <dgm:spPr/>
      <dgm:t>
        <a:bodyPr/>
        <a:lstStyle/>
        <a:p>
          <a:endParaRPr lang="en-US"/>
        </a:p>
      </dgm:t>
    </dgm:pt>
    <dgm:pt modelId="{77635F66-69EE-41F9-92C4-DA267C3ECA37}" type="pres">
      <dgm:prSet presAssocID="{2EFEA963-32B8-41FC-9B84-4E591BA8CB77}" presName="root" presStyleCnt="0">
        <dgm:presLayoutVars>
          <dgm:dir/>
          <dgm:resizeHandles val="exact"/>
        </dgm:presLayoutVars>
      </dgm:prSet>
      <dgm:spPr/>
    </dgm:pt>
    <dgm:pt modelId="{34697A00-2936-4F2F-8B96-AE99B9046A1F}" type="pres">
      <dgm:prSet presAssocID="{E19249EB-52D0-4313-A3C1-871C94D08284}" presName="compNode" presStyleCnt="0"/>
      <dgm:spPr/>
    </dgm:pt>
    <dgm:pt modelId="{589BE02B-C3F4-4B41-89C5-0FED283F84F7}" type="pres">
      <dgm:prSet presAssocID="{E19249EB-52D0-4313-A3C1-871C94D08284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itor"/>
        </a:ext>
      </dgm:extLst>
    </dgm:pt>
    <dgm:pt modelId="{91BA64DE-C07C-46B2-83AF-9BC9DD4FCA85}" type="pres">
      <dgm:prSet presAssocID="{E19249EB-52D0-4313-A3C1-871C94D08284}" presName="spaceRect" presStyleCnt="0"/>
      <dgm:spPr/>
    </dgm:pt>
    <dgm:pt modelId="{538CEE73-5F11-4179-B7DA-3B6C0A1EE2C9}" type="pres">
      <dgm:prSet presAssocID="{E19249EB-52D0-4313-A3C1-871C94D08284}" presName="textRect" presStyleLbl="revTx" presStyleIdx="0" presStyleCnt="2">
        <dgm:presLayoutVars>
          <dgm:chMax val="1"/>
          <dgm:chPref val="1"/>
        </dgm:presLayoutVars>
      </dgm:prSet>
      <dgm:spPr/>
    </dgm:pt>
    <dgm:pt modelId="{8C4214DF-2E81-456C-8799-E82A4EE9FE97}" type="pres">
      <dgm:prSet presAssocID="{2C63FBE3-F37E-45D1-8FC6-5F6DAC1B52E2}" presName="sibTrans" presStyleCnt="0"/>
      <dgm:spPr/>
    </dgm:pt>
    <dgm:pt modelId="{47D3DFED-E148-4BC7-953D-6EDB8204A030}" type="pres">
      <dgm:prSet presAssocID="{D6D3A889-8EE4-47DB-8C81-2932A141E490}" presName="compNode" presStyleCnt="0"/>
      <dgm:spPr/>
    </dgm:pt>
    <dgm:pt modelId="{CB0616AE-2DB4-497B-BFA7-D60E25A05A93}" type="pres">
      <dgm:prSet presAssocID="{D6D3A889-8EE4-47DB-8C81-2932A141E490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187DD870-C41D-4B0C-81E8-41C7C10C500F}" type="pres">
      <dgm:prSet presAssocID="{D6D3A889-8EE4-47DB-8C81-2932A141E490}" presName="spaceRect" presStyleCnt="0"/>
      <dgm:spPr/>
    </dgm:pt>
    <dgm:pt modelId="{F4E83E15-32C5-4147-8706-6BCA60F79C5A}" type="pres">
      <dgm:prSet presAssocID="{D6D3A889-8EE4-47DB-8C81-2932A141E490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773B3412-1318-4011-A7FF-97786723FEE3}" type="presOf" srcId="{E19249EB-52D0-4313-A3C1-871C94D08284}" destId="{538CEE73-5F11-4179-B7DA-3B6C0A1EE2C9}" srcOrd="0" destOrd="0" presId="urn:microsoft.com/office/officeart/2018/2/layout/IconLabelList"/>
    <dgm:cxn modelId="{D5CC9517-3E5B-46C5-B5D4-6F86B8876F4F}" type="presOf" srcId="{D6D3A889-8EE4-47DB-8C81-2932A141E490}" destId="{F4E83E15-32C5-4147-8706-6BCA60F79C5A}" srcOrd="0" destOrd="0" presId="urn:microsoft.com/office/officeart/2018/2/layout/IconLabelList"/>
    <dgm:cxn modelId="{9AF8605C-23BD-4418-8629-5A54D5BA1641}" type="presOf" srcId="{2EFEA963-32B8-41FC-9B84-4E591BA8CB77}" destId="{77635F66-69EE-41F9-92C4-DA267C3ECA37}" srcOrd="0" destOrd="0" presId="urn:microsoft.com/office/officeart/2018/2/layout/IconLabelList"/>
    <dgm:cxn modelId="{6B1BD767-4294-4C5E-BE83-B2E9F0CF2004}" srcId="{2EFEA963-32B8-41FC-9B84-4E591BA8CB77}" destId="{E19249EB-52D0-4313-A3C1-871C94D08284}" srcOrd="0" destOrd="0" parTransId="{59957882-C901-4DDD-A5D2-EBD2BAAFD196}" sibTransId="{2C63FBE3-F37E-45D1-8FC6-5F6DAC1B52E2}"/>
    <dgm:cxn modelId="{DA131153-C361-4BA6-A92A-91DEB42DA916}" srcId="{2EFEA963-32B8-41FC-9B84-4E591BA8CB77}" destId="{D6D3A889-8EE4-47DB-8C81-2932A141E490}" srcOrd="1" destOrd="0" parTransId="{B76EBD8A-45B2-4A82-9D64-AB159BDFCB77}" sibTransId="{68E4F74E-BB01-4E25-A7C7-5664741BAD12}"/>
    <dgm:cxn modelId="{2606BF7F-8AD4-4A33-A125-CDA738D3380C}" type="presParOf" srcId="{77635F66-69EE-41F9-92C4-DA267C3ECA37}" destId="{34697A00-2936-4F2F-8B96-AE99B9046A1F}" srcOrd="0" destOrd="0" presId="urn:microsoft.com/office/officeart/2018/2/layout/IconLabelList"/>
    <dgm:cxn modelId="{C5AF6638-5432-4BE0-8073-7C42AB41AB4E}" type="presParOf" srcId="{34697A00-2936-4F2F-8B96-AE99B9046A1F}" destId="{589BE02B-C3F4-4B41-89C5-0FED283F84F7}" srcOrd="0" destOrd="0" presId="urn:microsoft.com/office/officeart/2018/2/layout/IconLabelList"/>
    <dgm:cxn modelId="{17F98625-7343-4A69-A5E2-85C2F1170AF4}" type="presParOf" srcId="{34697A00-2936-4F2F-8B96-AE99B9046A1F}" destId="{91BA64DE-C07C-46B2-83AF-9BC9DD4FCA85}" srcOrd="1" destOrd="0" presId="urn:microsoft.com/office/officeart/2018/2/layout/IconLabelList"/>
    <dgm:cxn modelId="{D2B242F3-1CC2-4393-9558-25B24F011EE2}" type="presParOf" srcId="{34697A00-2936-4F2F-8B96-AE99B9046A1F}" destId="{538CEE73-5F11-4179-B7DA-3B6C0A1EE2C9}" srcOrd="2" destOrd="0" presId="urn:microsoft.com/office/officeart/2018/2/layout/IconLabelList"/>
    <dgm:cxn modelId="{1006E527-14F8-4CF4-A47A-CAD222FDB72B}" type="presParOf" srcId="{77635F66-69EE-41F9-92C4-DA267C3ECA37}" destId="{8C4214DF-2E81-456C-8799-E82A4EE9FE97}" srcOrd="1" destOrd="0" presId="urn:microsoft.com/office/officeart/2018/2/layout/IconLabelList"/>
    <dgm:cxn modelId="{16F96414-858F-43B9-9871-40FECFD0F818}" type="presParOf" srcId="{77635F66-69EE-41F9-92C4-DA267C3ECA37}" destId="{47D3DFED-E148-4BC7-953D-6EDB8204A030}" srcOrd="2" destOrd="0" presId="urn:microsoft.com/office/officeart/2018/2/layout/IconLabelList"/>
    <dgm:cxn modelId="{DD677BE3-A5C8-4891-83CB-36D55275FFD7}" type="presParOf" srcId="{47D3DFED-E148-4BC7-953D-6EDB8204A030}" destId="{CB0616AE-2DB4-497B-BFA7-D60E25A05A93}" srcOrd="0" destOrd="0" presId="urn:microsoft.com/office/officeart/2018/2/layout/IconLabelList"/>
    <dgm:cxn modelId="{E55E0F9A-0D58-434D-87D6-305EFF8C0D06}" type="presParOf" srcId="{47D3DFED-E148-4BC7-953D-6EDB8204A030}" destId="{187DD870-C41D-4B0C-81E8-41C7C10C500F}" srcOrd="1" destOrd="0" presId="urn:microsoft.com/office/officeart/2018/2/layout/IconLabelList"/>
    <dgm:cxn modelId="{BB36A406-E182-41BA-83E3-A611108410CE}" type="presParOf" srcId="{47D3DFED-E148-4BC7-953D-6EDB8204A030}" destId="{F4E83E15-32C5-4147-8706-6BCA60F79C5A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9BE02B-C3F4-4B41-89C5-0FED283F84F7}">
      <dsp:nvSpPr>
        <dsp:cNvPr id="0" name=""/>
        <dsp:cNvSpPr/>
      </dsp:nvSpPr>
      <dsp:spPr>
        <a:xfrm>
          <a:off x="1953914" y="529294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8CEE73-5F11-4179-B7DA-3B6C0A1EE2C9}">
      <dsp:nvSpPr>
        <dsp:cNvPr id="0" name=""/>
        <dsp:cNvSpPr/>
      </dsp:nvSpPr>
      <dsp:spPr>
        <a:xfrm>
          <a:off x="765914" y="2943510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YP website</a:t>
          </a:r>
        </a:p>
      </dsp:txBody>
      <dsp:txXfrm>
        <a:off x="765914" y="2943510"/>
        <a:ext cx="4320000" cy="720000"/>
      </dsp:txXfrm>
    </dsp:sp>
    <dsp:sp modelId="{CB0616AE-2DB4-497B-BFA7-D60E25A05A93}">
      <dsp:nvSpPr>
        <dsp:cNvPr id="0" name=""/>
        <dsp:cNvSpPr/>
      </dsp:nvSpPr>
      <dsp:spPr>
        <a:xfrm>
          <a:off x="7029914" y="529294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E83E15-32C5-4147-8706-6BCA60F79C5A}">
      <dsp:nvSpPr>
        <dsp:cNvPr id="0" name=""/>
        <dsp:cNvSpPr/>
      </dsp:nvSpPr>
      <dsp:spPr>
        <a:xfrm>
          <a:off x="5841914" y="2943510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YP experienced officers, collaborations</a:t>
          </a:r>
        </a:p>
      </dsp:txBody>
      <dsp:txXfrm>
        <a:off x="5841914" y="2943510"/>
        <a:ext cx="432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4922A-AC3C-C26F-B1F1-B311D54F1C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CFAEFE-796F-671A-ED5B-0F7C252A6E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F43853-C080-D65D-7514-2DC6779CE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CD7C7-D9A7-4FC1-85AA-294E34A3A22C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D17254-5656-3184-A54A-6D4AA5564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E849D0-2DF5-8B94-EE8A-9A5591516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4836F-4696-459B-B386-97FEF6F9F8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496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7BC0D-0D99-7DF8-5383-CBBF6F6C7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EBA636-9239-7053-7F61-AF0AAA6E02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CCE21C-E0A4-5873-E8CB-A6084FECA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CD7C7-D9A7-4FC1-85AA-294E34A3A22C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A142A2-1B62-4F15-0D5D-3A274CEF8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DCDF33-5F47-83C5-7997-84C3B9294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4836F-4696-459B-B386-97FEF6F9F8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1793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139788-EFDC-834E-8722-6538E5287D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F23054-294B-2089-41C5-0549ACA464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F2F350-8C1F-47C3-5451-488EB0D0F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CD7C7-D9A7-4FC1-85AA-294E34A3A22C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799A51-E126-C992-AA48-2854FFECC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2C4436-940A-6E9E-2E46-BCA74DDB6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4836F-4696-459B-B386-97FEF6F9F8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6156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EFFF6-E337-82DE-BF18-79AEAAD82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F53F26-F341-F0BC-B647-99718B0851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A98C39-F1DE-E1B2-3D26-85A4C28BD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CD7C7-D9A7-4FC1-85AA-294E34A3A22C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8F08F9-CEC5-CD9E-E7B5-E6590CDE6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853DBE-38DB-439F-168F-41CF51117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4836F-4696-459B-B386-97FEF6F9F8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3871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9C9D3-A7C8-4478-36A0-90B4D36ED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82B3FC-23D9-DF99-6942-F66F117C85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311F44-F04A-0721-A88D-7ADC769B1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CD7C7-D9A7-4FC1-85AA-294E34A3A22C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F5233E-BAA7-CA7A-AEE2-663CC2947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BA24D7-E3CA-BC1F-54B7-ED18C98A8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4836F-4696-459B-B386-97FEF6F9F8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0652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04CA6-4DFA-1F17-8865-F56ED7011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E83E2C-8CB1-6755-4518-42F14716AE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EB139B-A97B-433E-89F0-3CD8DCC2BE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A7C4F4-886F-0F79-D9F7-AEEFE4177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CD7C7-D9A7-4FC1-85AA-294E34A3A22C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D38503-699B-BB68-20B0-488CB7F82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15F166-B084-CCBC-A14E-3512080F6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4836F-4696-459B-B386-97FEF6F9F8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1537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729D0-AE8E-8C9E-F582-7B3AC12EE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EF648-C319-5369-E1E1-9998975A64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FA1303-56A5-6CEF-7798-85611F39E5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1CD006-196F-40B7-BFD1-22EE7FCBED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1ED54C-87D2-4158-CB45-1A85E0C328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22AC77-7EC4-5D11-5BE0-92E0BAD83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CD7C7-D9A7-4FC1-85AA-294E34A3A22C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4082D0-6FD3-9B41-464B-C0F301B01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47F6BB-14A9-ECFD-16D9-B5ABD1B62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4836F-4696-459B-B386-97FEF6F9F8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6924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0C3A5-D8F7-631B-645E-9ECED0656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CC436F-47E8-F48E-A841-96257ED29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CD7C7-D9A7-4FC1-85AA-294E34A3A22C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C835DE-358A-FCF1-D86C-82BB9ACC9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A01079-0964-8457-88D9-ACAE0196B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4836F-4696-459B-B386-97FEF6F9F8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151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16AD5F-E437-6602-C008-35057CC78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CD7C7-D9A7-4FC1-85AA-294E34A3A22C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5275CA-6420-F5DC-B2EB-8034DF6C2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6A2FF3-349D-517D-EEDD-436E8D0A3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4836F-4696-459B-B386-97FEF6F9F8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703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3C3E1-DBEA-7821-F7ED-DAB7EDDAA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3C7327-7DC1-AC38-BCF1-5D63C70D27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89F650-7412-4C9A-EB25-086DAB4BB8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9FD29E-255C-8628-8ED3-3425B85C8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CD7C7-D9A7-4FC1-85AA-294E34A3A22C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3BD124-B007-66CA-C020-B1F22CA19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56EC72-BA5A-3B17-03D2-169A3947F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4836F-4696-459B-B386-97FEF6F9F8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5140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C4664-442F-05CB-F78C-BF1EA14D8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797ADC-B789-64BE-CA7C-D697927D07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084C0E-C51E-4C9E-23B6-7C5B7D1ECB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83C463-4827-E6E3-12C7-FC9E80926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CD7C7-D9A7-4FC1-85AA-294E34A3A22C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B8B547-7368-C566-2675-E6C72CB8B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5BB4F6-8D7A-F9AB-850B-26873404E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4836F-4696-459B-B386-97FEF6F9F8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4213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B1FDBD-535F-F63C-6FE1-D1971DD87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5B6CFD-1874-25AD-616B-7F7942128B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D12D00-A47D-692C-4C6E-6A4EE24341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ACD7C7-D9A7-4FC1-85AA-294E34A3A22C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8144A6-69AB-CA71-DDAB-3ECA3AF9A7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77FBDC-1F05-D048-2B03-5B251B0B68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4836F-4696-459B-B386-97FEF6F9F8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587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D4E68339-1B90-44F9-BCC4-4600A6E240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B97BE9D-C2E3-2631-BD82-9673E151E38B}"/>
              </a:ext>
            </a:extLst>
          </p:cNvPr>
          <p:cNvSpPr/>
          <p:nvPr/>
        </p:nvSpPr>
        <p:spPr>
          <a:xfrm>
            <a:off x="1277565" y="2758609"/>
            <a:ext cx="9922213" cy="1952016"/>
          </a:xfrm>
          <a:prstGeom prst="rect">
            <a:avLst/>
          </a:prstGeom>
          <a:gradFill flip="none" rotWithShape="1">
            <a:gsLst>
              <a:gs pos="0">
                <a:srgbClr val="005E85">
                  <a:shade val="30000"/>
                  <a:satMod val="115000"/>
                </a:srgbClr>
              </a:gs>
              <a:gs pos="50000">
                <a:srgbClr val="005E85">
                  <a:shade val="67500"/>
                  <a:satMod val="115000"/>
                </a:srgbClr>
              </a:gs>
              <a:gs pos="100000">
                <a:srgbClr val="005E85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006CA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4800" b="1" dirty="0">
                <a:solidFill>
                  <a:schemeClr val="bg1"/>
                </a:solidFill>
              </a:rPr>
              <a:t>IEEE Sweden Young </a:t>
            </a:r>
            <a:r>
              <a:rPr lang="sv-SE" sz="4800" b="1" dirty="0" err="1">
                <a:solidFill>
                  <a:schemeClr val="bg1"/>
                </a:solidFill>
              </a:rPr>
              <a:t>Professionals</a:t>
            </a:r>
            <a:r>
              <a:rPr lang="sv-SE" sz="4800" b="1" dirty="0">
                <a:solidFill>
                  <a:schemeClr val="bg1"/>
                </a:solidFill>
              </a:rPr>
              <a:t> </a:t>
            </a:r>
            <a:r>
              <a:rPr lang="sv-SE" sz="4800" b="1" dirty="0" err="1">
                <a:solidFill>
                  <a:schemeClr val="bg1"/>
                </a:solidFill>
              </a:rPr>
              <a:t>Affinity</a:t>
            </a:r>
            <a:r>
              <a:rPr lang="sv-SE" sz="4800" b="1" dirty="0">
                <a:solidFill>
                  <a:schemeClr val="bg1"/>
                </a:solidFill>
              </a:rPr>
              <a:t> Group</a:t>
            </a:r>
            <a:endParaRPr lang="en-GB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6F709F-D4D3-E358-47FB-FF79971750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330" y="123208"/>
            <a:ext cx="9142288" cy="506973"/>
          </a:xfrm>
        </p:spPr>
        <p:txBody>
          <a:bodyPr>
            <a:normAutofit/>
          </a:bodyPr>
          <a:lstStyle/>
          <a:p>
            <a:r>
              <a:rPr lang="en-GB" sz="2000" dirty="0">
                <a:gradFill flip="none" rotWithShape="1">
                  <a:gsLst>
                    <a:gs pos="0">
                      <a:schemeClr val="bg1">
                        <a:lumMod val="65000"/>
                        <a:shade val="30000"/>
                        <a:satMod val="115000"/>
                      </a:schemeClr>
                    </a:gs>
                    <a:gs pos="50000">
                      <a:schemeClr val="bg1">
                        <a:lumMod val="65000"/>
                        <a:shade val="67500"/>
                        <a:satMod val="115000"/>
                      </a:schemeClr>
                    </a:gs>
                    <a:gs pos="100000">
                      <a:schemeClr val="bg1">
                        <a:lumMod val="65000"/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</a:rPr>
              <a:t>IEEE Sweden Section Chapter Chairs Workshop 2023</a:t>
            </a:r>
          </a:p>
        </p:txBody>
      </p:sp>
      <p:pic>
        <p:nvPicPr>
          <p:cNvPr id="9" name="Picture 8" descr="A black and white logo&#10;&#10;Description automatically generated">
            <a:extLst>
              <a:ext uri="{FF2B5EF4-FFF2-40B4-BE49-F238E27FC236}">
                <a16:creationId xmlns:a16="http://schemas.microsoft.com/office/drawing/2014/main" id="{17921764-1656-A4B9-2764-EEDDDBB469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524" y="996513"/>
            <a:ext cx="7055786" cy="11465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0A27096D-D1FE-04FD-8B05-79501379994C}"/>
              </a:ext>
            </a:extLst>
          </p:cNvPr>
          <p:cNvSpPr txBox="1">
            <a:spLocks/>
          </p:cNvSpPr>
          <p:nvPr/>
        </p:nvSpPr>
        <p:spPr>
          <a:xfrm>
            <a:off x="1523330" y="4844061"/>
            <a:ext cx="9142288" cy="148867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/>
              <a:t>Oksana Moryakova </a:t>
            </a:r>
          </a:p>
          <a:p>
            <a:r>
              <a:rPr lang="sv-SE" sz="1600" dirty="0"/>
              <a:t>PhD student, Linköping University</a:t>
            </a:r>
          </a:p>
          <a:p>
            <a:r>
              <a:rPr lang="sv-SE" sz="1600" dirty="0"/>
              <a:t>IEEE Sweden YP </a:t>
            </a:r>
            <a:r>
              <a:rPr lang="sv-SE" sz="1600" dirty="0" err="1"/>
              <a:t>Chair</a:t>
            </a:r>
            <a:endParaRPr lang="sv-SE" sz="1600" dirty="0"/>
          </a:p>
          <a:p>
            <a:r>
              <a:rPr lang="sv-SE" sz="1600" dirty="0"/>
              <a:t>IEEE Sweden Student </a:t>
            </a:r>
            <a:r>
              <a:rPr lang="sv-SE" sz="1600" dirty="0" err="1"/>
              <a:t>Activities</a:t>
            </a:r>
            <a:r>
              <a:rPr lang="sv-SE" sz="1600" dirty="0"/>
              <a:t> </a:t>
            </a:r>
            <a:r>
              <a:rPr lang="sv-SE" sz="1600" dirty="0" err="1"/>
              <a:t>Chair</a:t>
            </a:r>
            <a:endParaRPr lang="en-GB" sz="1600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110A08C-5DFD-4366-B707-DD95C5F8A377}"/>
              </a:ext>
            </a:extLst>
          </p:cNvPr>
          <p:cNvCxnSpPr>
            <a:cxnSpLocks/>
          </p:cNvCxnSpPr>
          <p:nvPr/>
        </p:nvCxnSpPr>
        <p:spPr>
          <a:xfrm>
            <a:off x="1277565" y="2758607"/>
            <a:ext cx="9922213" cy="0"/>
          </a:xfrm>
          <a:prstGeom prst="line">
            <a:avLst/>
          </a:prstGeom>
          <a:ln w="19050">
            <a:solidFill>
              <a:srgbClr val="005E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99D22A2-8B20-C26A-CFE9-AD260F2754F4}"/>
              </a:ext>
            </a:extLst>
          </p:cNvPr>
          <p:cNvCxnSpPr>
            <a:cxnSpLocks/>
          </p:cNvCxnSpPr>
          <p:nvPr/>
        </p:nvCxnSpPr>
        <p:spPr>
          <a:xfrm>
            <a:off x="1277566" y="4710625"/>
            <a:ext cx="9922213" cy="0"/>
          </a:xfrm>
          <a:prstGeom prst="line">
            <a:avLst/>
          </a:prstGeom>
          <a:ln w="28575">
            <a:solidFill>
              <a:srgbClr val="005E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5120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F9B564-7CA6-CB34-5578-62D8693DA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3515" y="715379"/>
            <a:ext cx="10176151" cy="1097519"/>
          </a:xfrm>
        </p:spPr>
        <p:txBody>
          <a:bodyPr anchor="ctr">
            <a:normAutofit/>
          </a:bodyPr>
          <a:lstStyle/>
          <a:p>
            <a:r>
              <a:rPr lang="sv-SE" sz="4000" dirty="0"/>
              <a:t>Board </a:t>
            </a:r>
            <a:r>
              <a:rPr lang="sv-SE" sz="4000" dirty="0" err="1"/>
              <a:t>Members</a:t>
            </a:r>
            <a:endParaRPr lang="en-GB" sz="4000" dirty="0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B444D337-4D9F-40A8-BA84-C0BFA7A8A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1962"/>
            <a:ext cx="12191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70478D1D-B50E-41C8-8A55-36A53D449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1962"/>
            <a:ext cx="4076698" cy="464399"/>
          </a:xfrm>
          <a:prstGeom prst="rect">
            <a:avLst/>
          </a:prstGeom>
          <a:gradFill>
            <a:gsLst>
              <a:gs pos="0">
                <a:srgbClr val="000000">
                  <a:alpha val="46000"/>
                </a:srgbClr>
              </a:gs>
              <a:gs pos="99000">
                <a:schemeClr val="accent1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782A51D-8864-C923-EC65-2B39F514336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1884" y="1908551"/>
            <a:ext cx="2667862" cy="266786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ksana Moryakova - Research and Teaching Assistant - Linköpings ...">
            <a:extLst>
              <a:ext uri="{FF2B5EF4-FFF2-40B4-BE49-F238E27FC236}">
                <a16:creationId xmlns:a16="http://schemas.microsoft.com/office/drawing/2014/main" id="{0DF13A43-F16D-59A6-64C8-B7BDCDF820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018" y="1910624"/>
            <a:ext cx="2667861" cy="266786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06A6DEA-0D9B-6978-0CEA-D22B1121550B}"/>
              </a:ext>
            </a:extLst>
          </p:cNvPr>
          <p:cNvSpPr txBox="1"/>
          <p:nvPr/>
        </p:nvSpPr>
        <p:spPr>
          <a:xfrm>
            <a:off x="1514765" y="4667467"/>
            <a:ext cx="4390365" cy="755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8136">
              <a:spcAft>
                <a:spcPts val="600"/>
              </a:spcAft>
            </a:pPr>
            <a:r>
              <a:rPr lang="sv-SE" sz="2142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Oksana Moryakova</a:t>
            </a:r>
          </a:p>
          <a:p>
            <a:pPr algn="ctr" defTabSz="1088136">
              <a:spcAft>
                <a:spcPts val="600"/>
              </a:spcAft>
            </a:pPr>
            <a:r>
              <a:rPr lang="sv-SE" sz="1666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PhD student, Linköping University</a:t>
            </a:r>
            <a:endParaRPr lang="en-GB" sz="1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9FEE29-5795-7ED0-892C-B55A491A25B6}"/>
              </a:ext>
            </a:extLst>
          </p:cNvPr>
          <p:cNvSpPr txBox="1"/>
          <p:nvPr/>
        </p:nvSpPr>
        <p:spPr>
          <a:xfrm>
            <a:off x="6671297" y="4672066"/>
            <a:ext cx="4390365" cy="755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8136">
              <a:spcAft>
                <a:spcPts val="600"/>
              </a:spcAft>
            </a:pPr>
            <a:r>
              <a:rPr lang="sv-SE" sz="2142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Suleman Khan</a:t>
            </a:r>
          </a:p>
          <a:p>
            <a:pPr algn="ctr" defTabSz="1088136">
              <a:spcAft>
                <a:spcPts val="600"/>
              </a:spcAft>
            </a:pPr>
            <a:r>
              <a:rPr lang="sv-SE" sz="1666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PhD student, Linköping University</a:t>
            </a:r>
            <a:endParaRPr lang="en-GB" sz="1400" dirty="0"/>
          </a:p>
        </p:txBody>
      </p:sp>
      <p:pic>
        <p:nvPicPr>
          <p:cNvPr id="6" name="Picture 5" descr="A black and white logo&#10;&#10;Description automatically generated">
            <a:extLst>
              <a:ext uri="{FF2B5EF4-FFF2-40B4-BE49-F238E27FC236}">
                <a16:creationId xmlns:a16="http://schemas.microsoft.com/office/drawing/2014/main" id="{3B16150E-890E-CE3D-3311-C10923F4AE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1" y="6554048"/>
            <a:ext cx="1443204" cy="2345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36695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B444D337-4D9F-40A8-BA84-C0BFA7A8A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1962"/>
            <a:ext cx="12191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70478D1D-B50E-41C8-8A55-36A53D449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1962"/>
            <a:ext cx="4076698" cy="464399"/>
          </a:xfrm>
          <a:prstGeom prst="rect">
            <a:avLst/>
          </a:prstGeom>
          <a:gradFill>
            <a:gsLst>
              <a:gs pos="0">
                <a:srgbClr val="000000">
                  <a:alpha val="46000"/>
                </a:srgbClr>
              </a:gs>
              <a:gs pos="99000">
                <a:schemeClr val="accent1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Content Placeholder 21">
            <a:extLst>
              <a:ext uri="{FF2B5EF4-FFF2-40B4-BE49-F238E27FC236}">
                <a16:creationId xmlns:a16="http://schemas.microsoft.com/office/drawing/2014/main" id="{BE0441B6-F338-E794-DAE4-48EA9DEFA8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5437"/>
          <a:stretch/>
        </p:blipFill>
        <p:spPr>
          <a:xfrm>
            <a:off x="1564067" y="164996"/>
            <a:ext cx="9063864" cy="6071971"/>
          </a:xfrm>
        </p:spPr>
      </p:pic>
      <p:pic>
        <p:nvPicPr>
          <p:cNvPr id="23" name="Picture 22" descr="A black and white logo&#10;&#10;Description automatically generated">
            <a:extLst>
              <a:ext uri="{FF2B5EF4-FFF2-40B4-BE49-F238E27FC236}">
                <a16:creationId xmlns:a16="http://schemas.microsoft.com/office/drawing/2014/main" id="{9238A60E-61F8-7DF4-03FE-196C531DE4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1" y="6554048"/>
            <a:ext cx="1443204" cy="2345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78677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id="{50D1C5B3-B60D-4696-AE60-100D5EC8A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1ABE17-3AEF-CD48-BD68-630CE299F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286" y="501594"/>
            <a:ext cx="4790364" cy="166842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/>
              <a:t>IEEE PhD Fika at Linköping University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0D571E-8210-B8A5-D382-2800BCC460A3}"/>
              </a:ext>
            </a:extLst>
          </p:cNvPr>
          <p:cNvSpPr txBox="1"/>
          <p:nvPr/>
        </p:nvSpPr>
        <p:spPr>
          <a:xfrm>
            <a:off x="1150286" y="2399857"/>
            <a:ext cx="4667553" cy="34257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In-person event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14 participants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Collaboration with IEEE Linköping Student branch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Used budget: 1800 SEK</a:t>
            </a:r>
          </a:p>
        </p:txBody>
      </p:sp>
      <p:pic>
        <p:nvPicPr>
          <p:cNvPr id="5" name="Content Placeholder 4" descr="A poster for a lecture&#10;&#10;Description automatically generated">
            <a:extLst>
              <a:ext uri="{FF2B5EF4-FFF2-40B4-BE49-F238E27FC236}">
                <a16:creationId xmlns:a16="http://schemas.microsoft.com/office/drawing/2014/main" id="{63411B17-BDBC-4F26-1216-CC2CBCEEFE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705988"/>
            <a:ext cx="3000357" cy="3000357"/>
          </a:xfrm>
          <a:prstGeom prst="rect">
            <a:avLst/>
          </a:prstGeom>
        </p:spPr>
      </p:pic>
      <p:pic>
        <p:nvPicPr>
          <p:cNvPr id="8" name="Picture 7" descr="A person standing in front of a projection screen&#10;&#10;Description automatically generated">
            <a:extLst>
              <a:ext uri="{FF2B5EF4-FFF2-40B4-BE49-F238E27FC236}">
                <a16:creationId xmlns:a16="http://schemas.microsoft.com/office/drawing/2014/main" id="{BF832504-4661-7260-805F-AE9E928637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34" t="-621" r="966" b="621"/>
          <a:stretch/>
        </p:blipFill>
        <p:spPr>
          <a:xfrm>
            <a:off x="9349409" y="754565"/>
            <a:ext cx="2345767" cy="23457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A person standing in front of a projection screen&#10;&#10;Description automatically generated">
            <a:extLst>
              <a:ext uri="{FF2B5EF4-FFF2-40B4-BE49-F238E27FC236}">
                <a16:creationId xmlns:a16="http://schemas.microsoft.com/office/drawing/2014/main" id="{E2BB519D-73DE-700A-487E-732860F4C24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2" r="9507"/>
          <a:stretch/>
        </p:blipFill>
        <p:spPr>
          <a:xfrm>
            <a:off x="9349409" y="3429000"/>
            <a:ext cx="2345767" cy="23457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id="{FA169C72-4010-413C-A913-4BD6E2D129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758C3C99-2F64-46DC-9F81-BAA40930E1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black and white logo&#10;&#10;Description automatically generated">
            <a:extLst>
              <a:ext uri="{FF2B5EF4-FFF2-40B4-BE49-F238E27FC236}">
                <a16:creationId xmlns:a16="http://schemas.microsoft.com/office/drawing/2014/main" id="{5B6C532F-5565-0A89-1059-46A9E7F71B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1" y="6554048"/>
            <a:ext cx="1443204" cy="2345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37022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3346177D-ADC4-4968-B747-5CFCD390B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63BBDD-8252-C4DE-95D1-DD93488C5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4596" y="1175308"/>
            <a:ext cx="6407102" cy="2253692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Celebration of the 75th Anniversary of the IEEE Signal Processing Society - Young Professionals Luncheon</a:t>
            </a:r>
          </a:p>
        </p:txBody>
      </p:sp>
      <p:pic>
        <p:nvPicPr>
          <p:cNvPr id="5" name="Content Placeholder 4" descr="A poster for a luncheon&#10;&#10;Description automatically generated">
            <a:extLst>
              <a:ext uri="{FF2B5EF4-FFF2-40B4-BE49-F238E27FC236}">
                <a16:creationId xmlns:a16="http://schemas.microsoft.com/office/drawing/2014/main" id="{94FCDAEF-3868-C3A4-4CED-7E6C3EF8F0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" r="-83" b="2"/>
          <a:stretch/>
        </p:blipFill>
        <p:spPr>
          <a:xfrm>
            <a:off x="1068130" y="1276407"/>
            <a:ext cx="3876165" cy="387349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ECCB5FC-FB1C-4A28-8385-5C90CC8F2253}"/>
              </a:ext>
            </a:extLst>
          </p:cNvPr>
          <p:cNvSpPr txBox="1"/>
          <p:nvPr/>
        </p:nvSpPr>
        <p:spPr>
          <a:xfrm>
            <a:off x="5364596" y="3555241"/>
            <a:ext cx="5986802" cy="20481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Hybrid event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16 participants (9 in person)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Collaboration with IEEE SPS Chapter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Used budget: 0 SEK (everything was sponsored by the SPS Chapter)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844A943-BF79-4FEA-ABB1-3BD54D236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437CC72-F4A8-4DC3-AFAB-D22C482C8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black and white logo&#10;&#10;Description automatically generated">
            <a:extLst>
              <a:ext uri="{FF2B5EF4-FFF2-40B4-BE49-F238E27FC236}">
                <a16:creationId xmlns:a16="http://schemas.microsoft.com/office/drawing/2014/main" id="{997AF256-E6EC-39C9-E0C9-2A92358347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1" y="6554048"/>
            <a:ext cx="1443204" cy="2345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73723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E2B198BE-F6DF-4465-B329-28C9E71EB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0"/>
            <a:ext cx="1219201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CC1831-DC22-3161-069F-1A65C55C5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2" y="457201"/>
            <a:ext cx="6743698" cy="155687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IEEE YP Distinguished Lecture</a:t>
            </a:r>
          </a:p>
        </p:txBody>
      </p:sp>
      <p:pic>
        <p:nvPicPr>
          <p:cNvPr id="7" name="Picture 6" descr="A person pointing at a projector screen&#10;&#10;Description automatically generated">
            <a:extLst>
              <a:ext uri="{FF2B5EF4-FFF2-40B4-BE49-F238E27FC236}">
                <a16:creationId xmlns:a16="http://schemas.microsoft.com/office/drawing/2014/main" id="{E16CF89F-1849-EF05-15D2-BA1CAF0FEC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3" t="6444" r="6686" b="15816"/>
          <a:stretch/>
        </p:blipFill>
        <p:spPr>
          <a:xfrm>
            <a:off x="7915472" y="3734857"/>
            <a:ext cx="3508525" cy="23346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Content Placeholder 4" descr="A poster for a lecture&#10;&#10;Description automatically generated">
            <a:extLst>
              <a:ext uri="{FF2B5EF4-FFF2-40B4-BE49-F238E27FC236}">
                <a16:creationId xmlns:a16="http://schemas.microsoft.com/office/drawing/2014/main" id="{86DA3E9B-B9E4-D1CF-8214-AFF28FE1AF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2" r="-4" b="49"/>
          <a:stretch/>
        </p:blipFill>
        <p:spPr>
          <a:xfrm>
            <a:off x="884416" y="1446303"/>
            <a:ext cx="3575715" cy="357673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097862A-2F94-040F-1AEB-AE4C20C81D4E}"/>
              </a:ext>
            </a:extLst>
          </p:cNvPr>
          <p:cNvSpPr txBox="1"/>
          <p:nvPr/>
        </p:nvSpPr>
        <p:spPr>
          <a:xfrm>
            <a:off x="4826001" y="2277036"/>
            <a:ext cx="6743700" cy="34611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Hybrid event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21 participants (17 in person)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Collaboration with IEEE Linköping Student branch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Used budget: 0 SEK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A65989E-BBD5-44D7-AA86-7AFD5D46BB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rgbClr val="000000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31A2881-D8D7-4A7D-ACA3-E9F849F853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alpha val="61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black and white logo&#10;&#10;Description automatically generated">
            <a:extLst>
              <a:ext uri="{FF2B5EF4-FFF2-40B4-BE49-F238E27FC236}">
                <a16:creationId xmlns:a16="http://schemas.microsoft.com/office/drawing/2014/main" id="{AC94731F-8362-9AB9-C232-17B3DD077B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1" y="6554048"/>
            <a:ext cx="1443204" cy="2345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31828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AFE8227-C443-417B-BA91-520EB1EF4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4B661B-124F-6705-EA77-74A18D721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3193" y="489507"/>
            <a:ext cx="3091607" cy="1655483"/>
          </a:xfrm>
        </p:spPr>
        <p:txBody>
          <a:bodyPr anchor="b">
            <a:normAutofit/>
          </a:bodyPr>
          <a:lstStyle/>
          <a:p>
            <a:r>
              <a:rPr lang="sv-SE" sz="4000" dirty="0"/>
              <a:t>This </a:t>
            </a:r>
            <a:r>
              <a:rPr lang="sv-SE" sz="4000" dirty="0" err="1"/>
              <a:t>Year</a:t>
            </a:r>
            <a:r>
              <a:rPr lang="sv-SE" sz="4000" dirty="0"/>
              <a:t> Budget</a:t>
            </a:r>
            <a:endParaRPr lang="en-GB" sz="4000" dirty="0"/>
          </a:p>
        </p:txBody>
      </p:sp>
      <p:pic>
        <p:nvPicPr>
          <p:cNvPr id="5" name="Picture 4" descr="White calculator">
            <a:extLst>
              <a:ext uri="{FF2B5EF4-FFF2-40B4-BE49-F238E27FC236}">
                <a16:creationId xmlns:a16="http://schemas.microsoft.com/office/drawing/2014/main" id="{6A0957FB-4F5B-D221-C31D-4E5547C9BF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5469" b="-1"/>
          <a:stretch/>
        </p:blipFill>
        <p:spPr>
          <a:xfrm>
            <a:off x="20" y="431"/>
            <a:ext cx="8115280" cy="640831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86D029-6BDE-D0CE-538A-71AE3FBF15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3193" y="2418408"/>
            <a:ext cx="2942813" cy="3540265"/>
          </a:xfrm>
        </p:spPr>
        <p:txBody>
          <a:bodyPr>
            <a:normAutofit/>
          </a:bodyPr>
          <a:lstStyle/>
          <a:p>
            <a:r>
              <a:rPr lang="sv-SE" sz="2000" dirty="0" err="1"/>
              <a:t>Allocated</a:t>
            </a:r>
            <a:r>
              <a:rPr lang="sv-SE" sz="2000" dirty="0"/>
              <a:t>: 15000 SEK</a:t>
            </a:r>
          </a:p>
          <a:p>
            <a:r>
              <a:rPr lang="en-GB" sz="2000" dirty="0"/>
              <a:t>Used: 1800 SEK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5720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6408742"/>
            <a:ext cx="8115300" cy="4492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1D66BD2E-EAAD-97CD-FEC0-5AACE739FE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1" y="6554048"/>
            <a:ext cx="1443204" cy="2345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48029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B0FBB3-122F-5300-AED1-53DC8A7DC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sv-SE" sz="4000">
                <a:solidFill>
                  <a:srgbClr val="FFFFFF"/>
                </a:solidFill>
              </a:rPr>
              <a:t>Support and Help</a:t>
            </a:r>
            <a:endParaRPr lang="en-GB" sz="400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4602A13-E3C5-1D86-C1B9-F2D7C5B8BC2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0246517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BE367AB5-0F11-E4DC-1EA8-57B63533AF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1" y="6554048"/>
            <a:ext cx="1443204" cy="2345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947131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1261</TotalTime>
  <Words>154</Words>
  <Application>Microsoft Office PowerPoint</Application>
  <PresentationFormat>Bredbild</PresentationFormat>
  <Paragraphs>32</Paragraphs>
  <Slides>8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PowerPoint-presentation</vt:lpstr>
      <vt:lpstr>Board Members</vt:lpstr>
      <vt:lpstr>PowerPoint-presentation</vt:lpstr>
      <vt:lpstr>IEEE PhD Fika at Linköping University</vt:lpstr>
      <vt:lpstr>Celebration of the 75th Anniversary of the IEEE Signal Processing Society - Young Professionals Luncheon</vt:lpstr>
      <vt:lpstr>IEEE YP Distinguished Lecture</vt:lpstr>
      <vt:lpstr>This Year Budget</vt:lpstr>
      <vt:lpstr>Support and Help</vt:lpstr>
    </vt:vector>
  </TitlesOfParts>
  <Company>Linköpings universitet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Oksana Moryakova</dc:creator>
  <cp:lastModifiedBy>Qinghua Wang</cp:lastModifiedBy>
  <cp:revision>2</cp:revision>
  <dcterms:created xsi:type="dcterms:W3CDTF">2023-10-25T14:24:08Z</dcterms:created>
  <dcterms:modified xsi:type="dcterms:W3CDTF">2023-11-15T10:59:37Z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144ccec-98ca-4847-b090-103d5c6592f4_Enabled">
    <vt:lpwstr>true</vt:lpwstr>
  </property>
  <property fmtid="{D5CDD505-2E9C-101B-9397-08002B2CF9AE}" pid="3" name="MSIP_Label_9144ccec-98ca-4847-b090-103d5c6592f4_SetDate">
    <vt:lpwstr>2023-11-15T10:58:57Z</vt:lpwstr>
  </property>
  <property fmtid="{D5CDD505-2E9C-101B-9397-08002B2CF9AE}" pid="4" name="MSIP_Label_9144ccec-98ca-4847-b090-103d5c6592f4_Method">
    <vt:lpwstr>Standard</vt:lpwstr>
  </property>
  <property fmtid="{D5CDD505-2E9C-101B-9397-08002B2CF9AE}" pid="5" name="MSIP_Label_9144ccec-98ca-4847-b090-103d5c6592f4_Name">
    <vt:lpwstr>Information class 1</vt:lpwstr>
  </property>
  <property fmtid="{D5CDD505-2E9C-101B-9397-08002B2CF9AE}" pid="6" name="MSIP_Label_9144ccec-98ca-4847-b090-103d5c6592f4_SiteId">
    <vt:lpwstr>fb665cd7-b4b7-4578-8a42-29ff69176bdf</vt:lpwstr>
  </property>
  <property fmtid="{D5CDD505-2E9C-101B-9397-08002B2CF9AE}" pid="7" name="MSIP_Label_9144ccec-98ca-4847-b090-103d5c6592f4_ActionId">
    <vt:lpwstr>47c997ee-ae84-4a44-a7d7-f8edf2f8f259</vt:lpwstr>
  </property>
  <property fmtid="{D5CDD505-2E9C-101B-9397-08002B2CF9AE}" pid="8" name="MSIP_Label_9144ccec-98ca-4847-b090-103d5c6592f4_ContentBits">
    <vt:lpwstr>0</vt:lpwstr>
  </property>
</Properties>
</file>