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61" r:id="rId3"/>
    <p:sldId id="278" r:id="rId4"/>
    <p:sldId id="277" r:id="rId5"/>
    <p:sldId id="279" r:id="rId6"/>
    <p:sldId id="273" r:id="rId7"/>
    <p:sldId id="275" r:id="rId8"/>
    <p:sldId id="276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 Liu" initials="JL" lastIdx="1" clrIdx="0">
    <p:extLst>
      <p:ext uri="{19B8F6BF-5375-455C-9EA6-DF929625EA0E}">
        <p15:presenceInfo xmlns:p15="http://schemas.microsoft.com/office/powerpoint/2012/main" userId="S::jliu@net.chalmers.se::8dd2e073-e894-43a0-94ba-e0ec4c6477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7423" autoAdjust="0"/>
  </p:normalViewPr>
  <p:slideViewPr>
    <p:cSldViewPr snapToGrid="0">
      <p:cViewPr varScale="1">
        <p:scale>
          <a:sx n="161" d="100"/>
          <a:sy n="161" d="100"/>
        </p:scale>
        <p:origin x="3876" y="1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748E8-F33B-4CFA-BF0F-46507E1D2EE9}" type="datetimeFigureOut">
              <a:rPr lang="sv-SE" smtClean="0"/>
              <a:t>2024-01-05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561C1-B906-4D4D-B20C-291D72CED8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4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92E99-91F0-4A21-81F3-CC14EBAEFADA}" type="datetime1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2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C54F-3431-482D-99AE-0A9EF73FB220}" type="datetime1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4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358C0-D632-4518-BFFE-D25E0B1CA83E}" type="datetime1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2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EEE9D-45A7-42AA-9F86-B3B492999585}" type="datetime1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03" y="6286499"/>
            <a:ext cx="15716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15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58A4-F0A9-4047-B254-6BC93D1E6DAF}" type="datetime1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8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2847-5724-4337-9688-AC24E2EBE7CA}" type="datetime1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0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F962-2B7B-4723-913E-328EE631D447}" type="datetime1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51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B2D6-D59F-4011-9F39-174E1EABDB95}" type="datetime1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091D-8FB1-41FA-890E-8FFFE9513D24}" type="datetime1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AA5CC-EB28-4E97-A4BC-6AD4BCAE441D}" type="datetime1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2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C6BB-95BE-4952-AF12-25C8B7790E37}" type="datetime1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3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DF6EB-07DC-4AC7-AC36-72C2F2D10ABF}" type="datetime1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E8196-3B9B-4D38-A470-C0BF701293E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39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iantong@kth.se" TargetMode="External"/><Relationship Id="rId2" Type="http://schemas.openxmlformats.org/officeDocument/2006/relationships/hyperlink" Target="mailto:jliu@chalmers.s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708" y="914319"/>
            <a:ext cx="9423092" cy="1325563"/>
          </a:xfrm>
        </p:spPr>
        <p:txBody>
          <a:bodyPr/>
          <a:lstStyle/>
          <a:p>
            <a:r>
              <a:rPr lang="en-US" dirty="0"/>
              <a:t>IEEE EPS Nordic Chapter activities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60" y="229487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Professor: Johan Liu, Chalmers, Chairman</a:t>
            </a:r>
          </a:p>
          <a:p>
            <a:pPr marL="0" indent="0" algn="ctr">
              <a:buNone/>
            </a:pPr>
            <a:r>
              <a:rPr lang="en-US" dirty="0"/>
              <a:t>Associate Professor: Jiantong Li, </a:t>
            </a:r>
            <a:r>
              <a:rPr lang="en-US"/>
              <a:t>KTH, Deputy </a:t>
            </a:r>
            <a:r>
              <a:rPr lang="en-US" dirty="0"/>
              <a:t>Chairman</a:t>
            </a:r>
          </a:p>
          <a:p>
            <a:pPr marL="0" indent="0" algn="ctr">
              <a:buNone/>
            </a:pPr>
            <a:r>
              <a:rPr lang="en-US" dirty="0"/>
              <a:t>Email: </a:t>
            </a:r>
            <a:r>
              <a:rPr lang="en-US" dirty="0">
                <a:hlinkClick r:id="rId2"/>
              </a:rPr>
              <a:t>jliu@chalmers.se</a:t>
            </a:r>
            <a:r>
              <a:rPr lang="en-US" dirty="0"/>
              <a:t>; </a:t>
            </a:r>
            <a:r>
              <a:rPr lang="en-US" dirty="0">
                <a:hlinkClick r:id="rId3"/>
              </a:rPr>
              <a:t>jiantong@kth.se</a:t>
            </a:r>
            <a:r>
              <a:rPr lang="en-US" dirty="0"/>
              <a:t>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E080780-0671-E8B6-1B03-2F3867EB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7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029" y="609477"/>
            <a:ext cx="10515600" cy="1325563"/>
          </a:xfrm>
        </p:spPr>
        <p:txBody>
          <a:bodyPr/>
          <a:lstStyle/>
          <a:p>
            <a:r>
              <a:rPr lang="en-US" dirty="0"/>
              <a:t>IEEE EPS Nordic Chapter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831" y="1571495"/>
            <a:ext cx="10515600" cy="4671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Committee Members:</a:t>
            </a:r>
          </a:p>
          <a:p>
            <a:pPr lvl="1"/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356892"/>
              </p:ext>
            </p:extLst>
          </p:nvPr>
        </p:nvGraphicFramePr>
        <p:xfrm>
          <a:off x="1586523" y="2038694"/>
          <a:ext cx="7890854" cy="4053764"/>
        </p:xfrm>
        <a:graphic>
          <a:graphicData uri="http://schemas.openxmlformats.org/drawingml/2006/table">
            <a:tbl>
              <a:tblPr/>
              <a:tblGrid>
                <a:gridCol w="2261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9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6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Prof Johan Liu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Chalmer</a:t>
                      </a:r>
                      <a:r>
                        <a:rPr lang="en-US" sz="1800" b="0" i="0" u="none" strike="noStrike" baseline="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s University of Technology, Sweden, Chair</a:t>
                      </a:r>
                      <a:endParaRPr lang="en-US" sz="18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Assoc. Prof. </a:t>
                      </a:r>
                      <a:r>
                        <a:rPr lang="en-US" sz="1800" b="0" i="0" u="none" strike="noStrike" dirty="0" err="1">
                          <a:effectLst/>
                          <a:latin typeface="+mn-lt"/>
                          <a:ea typeface="宋体" panose="02010600030101010101" pitchFamily="2" charset="-122"/>
                        </a:rPr>
                        <a:t>Jiantong</a:t>
                      </a:r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 Li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Royal Institute of Technology</a:t>
                      </a:r>
                      <a:r>
                        <a:rPr lang="en-US" sz="1800" b="0" i="0" u="none" strike="noStrike" baseline="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, Sweden, Deputy Chair</a:t>
                      </a:r>
                      <a:endParaRPr lang="en-US" sz="18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222680"/>
                  </a:ext>
                </a:extLst>
              </a:tr>
              <a:tr h="3676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effectLst/>
                          <a:latin typeface="+mn-lt"/>
                          <a:ea typeface="宋体" panose="02010600030101010101" pitchFamily="2" charset="-122"/>
                        </a:rPr>
                        <a:t>Mr</a:t>
                      </a:r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 Markus </a:t>
                      </a:r>
                      <a:r>
                        <a:rPr lang="en-US" sz="1800" b="0" i="0" u="none" strike="noStrike" dirty="0" err="1">
                          <a:effectLst/>
                          <a:latin typeface="+mn-lt"/>
                          <a:ea typeface="宋体" panose="02010600030101010101" pitchFamily="2" charset="-122"/>
                        </a:rPr>
                        <a:t>Enmark</a:t>
                      </a:r>
                      <a:endParaRPr lang="en-US" sz="18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Chalmers University of Technology, Sweden, Student Chapter activity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6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Dr Sen Mei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SINTEF, Norway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092716"/>
                  </a:ext>
                </a:extLst>
              </a:tr>
              <a:tr h="3676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Dr Toni Mattila 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Invest in Finland, Finland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167689"/>
                  </a:ext>
                </a:extLst>
              </a:tr>
              <a:tr h="3676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Dr Gustaf Mårtensson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effectLst/>
                          <a:latin typeface="+mn-lt"/>
                          <a:ea typeface="宋体" panose="02010600030101010101" pitchFamily="2" charset="-122"/>
                        </a:rPr>
                        <a:t>Mycronic</a:t>
                      </a:r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 AB</a:t>
                      </a:r>
                      <a:r>
                        <a:rPr lang="en-US" sz="1800" b="0" i="0" u="none" strike="noStrike" baseline="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, Sweden</a:t>
                      </a:r>
                      <a:endParaRPr lang="en-US" sz="18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6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Dr Christèle Grimaud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CEVT AB</a:t>
                      </a:r>
                      <a:r>
                        <a:rPr lang="en-US" sz="1800" b="0" i="0" u="none" strike="noStrike" baseline="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, Sweden</a:t>
                      </a:r>
                      <a:endParaRPr lang="en-US" sz="18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6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Dr </a:t>
                      </a:r>
                      <a:r>
                        <a:rPr lang="en-US" sz="1800" b="0" i="0" u="none" strike="noStrike" dirty="0" err="1">
                          <a:effectLst/>
                          <a:latin typeface="+mn-lt"/>
                          <a:ea typeface="宋体" panose="02010600030101010101" pitchFamily="2" charset="-122"/>
                        </a:rPr>
                        <a:t>Shuangxi</a:t>
                      </a:r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 Sun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Fingerprint Cards AB</a:t>
                      </a:r>
                      <a:r>
                        <a:rPr lang="en-US" sz="1800" b="0" i="0" u="none" strike="noStrike" baseline="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, Sweden</a:t>
                      </a:r>
                      <a:endParaRPr lang="en-US" sz="18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762050"/>
                  </a:ext>
                </a:extLst>
              </a:tr>
              <a:tr h="3676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Assoc. Prof. </a:t>
                      </a:r>
                      <a:r>
                        <a:rPr lang="en-US" sz="1800" b="0" i="0" u="none" strike="noStrike" dirty="0" err="1">
                          <a:effectLst/>
                          <a:latin typeface="+mn-lt"/>
                          <a:ea typeface="宋体" panose="02010600030101010101" pitchFamily="2" charset="-122"/>
                        </a:rPr>
                        <a:t>Zhibing</a:t>
                      </a:r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 Zhang</a:t>
                      </a: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Uppsala U</a:t>
                      </a:r>
                      <a:r>
                        <a:rPr lang="en-US" sz="1800" b="0" i="0" u="none" strike="noStrike" baseline="0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niversity, Sweden</a:t>
                      </a:r>
                      <a:endParaRPr lang="en-US" sz="18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6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Prof. </a:t>
                      </a:r>
                      <a:r>
                        <a:rPr lang="en-US" sz="1800" b="0" i="0" u="none" strike="noStrike" dirty="0" err="1">
                          <a:effectLst/>
                          <a:latin typeface="+mn-lt"/>
                          <a:ea typeface="宋体" panose="02010600030101010101" pitchFamily="2" charset="-122"/>
                        </a:rPr>
                        <a:t>Matti</a:t>
                      </a:r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sz="1800" b="0" i="0" u="none" strike="noStrike" dirty="0" err="1">
                          <a:effectLst/>
                          <a:latin typeface="+mn-lt"/>
                          <a:ea typeface="宋体" panose="02010600030101010101" pitchFamily="2" charset="-122"/>
                        </a:rPr>
                        <a:t>Mäntysalo</a:t>
                      </a:r>
                      <a:endParaRPr lang="en-US" sz="18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effectLst/>
                          <a:latin typeface="+mn-lt"/>
                          <a:ea typeface="宋体" panose="02010600030101010101" pitchFamily="2" charset="-122"/>
                        </a:rPr>
                        <a:t>Tampere University</a:t>
                      </a:r>
                      <a:r>
                        <a:rPr lang="en-US" sz="1800" b="0" i="0" u="none" strike="noStrike">
                          <a:effectLst/>
                          <a:latin typeface="+mn-lt"/>
                          <a:ea typeface="宋体" panose="02010600030101010101" pitchFamily="2" charset="-122"/>
                        </a:rPr>
                        <a:t>, Finland</a:t>
                      </a:r>
                      <a:endParaRPr lang="en-US" sz="1800" b="0" i="0" u="none" strike="noStrike" dirty="0">
                        <a:effectLst/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 marL="7770" marR="7770" marT="7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EC1DE00-F15F-0ABA-EA79-B2AF41D77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34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723" y="804862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Activity between From June 2022 until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04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Summary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00FF"/>
                </a:solidFill>
              </a:rPr>
              <a:t> 4 Webinar/Seminars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800" b="1" dirty="0">
              <a:solidFill>
                <a:srgbClr val="0000FF"/>
              </a:solidFill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1 Conference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065E02C-B514-0AFC-1A05-7D211E78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2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159" y="1094727"/>
            <a:ext cx="96012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Webinar: Graphene on cubic silicon carbide: a platform on silicon for More-Than-Moore integrated technologies</a:t>
            </a:r>
          </a:p>
          <a:p>
            <a:pPr marL="0" indent="0">
              <a:buNone/>
            </a:pPr>
            <a:r>
              <a:rPr lang="en-US" dirty="0"/>
              <a:t>May 30, 2023, by </a:t>
            </a:r>
            <a:r>
              <a:rPr lang="en-US" b="1" dirty="0"/>
              <a:t>Prof. Francesca </a:t>
            </a:r>
            <a:r>
              <a:rPr lang="en-US" b="1" dirty="0" err="1"/>
              <a:t>Iacopi</a:t>
            </a:r>
            <a:r>
              <a:rPr lang="en-US" b="1" dirty="0"/>
              <a:t> of University of Technology Sydney, Australia</a:t>
            </a:r>
          </a:p>
          <a:p>
            <a:pPr marL="0" indent="0">
              <a:buNone/>
            </a:pPr>
            <a:r>
              <a:rPr lang="en-US" dirty="0"/>
              <a:t>Location: </a:t>
            </a:r>
            <a:r>
              <a:rPr lang="en-US" dirty="0" err="1"/>
              <a:t>Fasrummet</a:t>
            </a:r>
            <a:r>
              <a:rPr lang="en-US" dirty="0"/>
              <a:t> MC2 Chalmers, </a:t>
            </a:r>
            <a:r>
              <a:rPr lang="sv-SE" dirty="0"/>
              <a:t>&amp; Zoom</a:t>
            </a:r>
          </a:p>
          <a:p>
            <a:pPr marL="0" indent="0">
              <a:buNone/>
            </a:pPr>
            <a:r>
              <a:rPr lang="sv-SE" dirty="0"/>
              <a:t>Number of Antendees: 11 (including 5 IEEE members)</a:t>
            </a:r>
            <a:endParaRPr lang="en-US" dirty="0"/>
          </a:p>
          <a:p>
            <a:endParaRPr lang="en-US" dirty="0"/>
          </a:p>
        </p:txBody>
      </p:sp>
      <p:pic>
        <p:nvPicPr>
          <p:cNvPr id="7" name="Bildobjekt 6" descr="En bild som visar text, datorskärm, inomhus, Utdataenhet&#10;&#10;Automatiskt genererad beskrivning">
            <a:extLst>
              <a:ext uri="{FF2B5EF4-FFF2-40B4-BE49-F238E27FC236}">
                <a16:creationId xmlns:a16="http://schemas.microsoft.com/office/drawing/2014/main" id="{0CD06947-2992-646D-1747-F7FAD26A16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616" y="3873208"/>
            <a:ext cx="3706026" cy="2779520"/>
          </a:xfrm>
          <a:prstGeom prst="rect">
            <a:avLst/>
          </a:prstGeom>
        </p:spPr>
      </p:pic>
      <p:pic>
        <p:nvPicPr>
          <p:cNvPr id="9" name="Bildobjekt 8" descr="En bild som visar text, elektronik, datorskärm, inomhus&#10;&#10;Automatiskt genererad beskrivning">
            <a:extLst>
              <a:ext uri="{FF2B5EF4-FFF2-40B4-BE49-F238E27FC236}">
                <a16:creationId xmlns:a16="http://schemas.microsoft.com/office/drawing/2014/main" id="{C31AAA2C-4788-AF4B-F696-3CD5E02C2A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071" y="2022200"/>
            <a:ext cx="2430576" cy="3240768"/>
          </a:xfrm>
          <a:prstGeom prst="rect">
            <a:avLst/>
          </a:prstGeom>
        </p:spPr>
      </p:pic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C6A1B61C-EFA7-D60B-BFF6-00D1E32F6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48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722" y="804862"/>
            <a:ext cx="1108427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IEEE EPS Nordic Chapter and IMAPS Co-sponsored </a:t>
            </a:r>
            <a:r>
              <a:rPr lang="en-US" b="1" dirty="0" err="1">
                <a:solidFill>
                  <a:srgbClr val="C00000"/>
                </a:solidFill>
              </a:rPr>
              <a:t>NordPac</a:t>
            </a:r>
            <a:r>
              <a:rPr lang="en-US" b="1" dirty="0">
                <a:solidFill>
                  <a:srgbClr val="C00000"/>
                </a:solidFill>
              </a:rPr>
              <a:t> Conference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June 12-14,2023, Oslo, Norway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814" y="2194056"/>
            <a:ext cx="45066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err="1"/>
              <a:t>Location</a:t>
            </a:r>
            <a:r>
              <a:rPr lang="sv-SE" dirty="0"/>
              <a:t>: </a:t>
            </a:r>
            <a:r>
              <a:rPr lang="en-US" dirty="0"/>
              <a:t>Oslo Science City, </a:t>
            </a:r>
            <a:r>
              <a:rPr lang="sv-SE" dirty="0"/>
              <a:t> Oslo, </a:t>
            </a:r>
            <a:r>
              <a:rPr lang="sv-SE" dirty="0" err="1"/>
              <a:t>Norway</a:t>
            </a:r>
            <a:endParaRPr lang="sv-SE" b="1" dirty="0"/>
          </a:p>
          <a:p>
            <a:pPr marL="0" indent="0">
              <a:buNone/>
            </a:pPr>
            <a:r>
              <a:rPr lang="en-US" b="1" dirty="0"/>
              <a:t>80 registered participants </a:t>
            </a:r>
          </a:p>
          <a:p>
            <a:pPr marL="0" indent="0">
              <a:buNone/>
            </a:pPr>
            <a:r>
              <a:rPr lang="en-US" dirty="0"/>
              <a:t>5 keynotes, 2 short courses.</a:t>
            </a:r>
          </a:p>
          <a:p>
            <a:pPr marL="0" indent="0">
              <a:buNone/>
            </a:pPr>
            <a:r>
              <a:rPr lang="en-US" dirty="0"/>
              <a:t>A great success!</a:t>
            </a:r>
          </a:p>
        </p:txBody>
      </p:sp>
      <p:pic>
        <p:nvPicPr>
          <p:cNvPr id="10" name="Bildobjekt 9" descr="En bild som visar text, inomhus, vägg, möbler&#10;&#10;Automatiskt genererad beskrivning">
            <a:extLst>
              <a:ext uri="{FF2B5EF4-FFF2-40B4-BE49-F238E27FC236}">
                <a16:creationId xmlns:a16="http://schemas.microsoft.com/office/drawing/2014/main" id="{FAC59BA2-6B8A-8F43-84F0-F7742EDE20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99" y="1981395"/>
            <a:ext cx="5446315" cy="4084736"/>
          </a:xfrm>
          <a:prstGeom prst="rect">
            <a:avLst/>
          </a:prstGeom>
        </p:spPr>
      </p:pic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4FB245A1-E6D5-38BD-3EA5-84916C7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70ADCE-EA36-2048-6099-5A49D7F09EE7}"/>
              </a:ext>
            </a:extLst>
          </p:cNvPr>
          <p:cNvSpPr txBox="1"/>
          <p:nvPr/>
        </p:nvSpPr>
        <p:spPr>
          <a:xfrm>
            <a:off x="6405437" y="4577700"/>
            <a:ext cx="55130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E" dirty="0">
                <a:solidFill>
                  <a:schemeClr val="accent6">
                    <a:lumMod val="75000"/>
                  </a:schemeClr>
                </a:solidFill>
              </a:rPr>
              <a:t>Optoelectronics Harsh environment Applications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E" dirty="0">
                <a:solidFill>
                  <a:schemeClr val="accent6">
                    <a:lumMod val="75000"/>
                  </a:schemeClr>
                </a:solidFill>
              </a:rPr>
              <a:t>Advanced Packaging Electronics Reliability &amp; Quality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E" dirty="0">
                <a:solidFill>
                  <a:schemeClr val="accent6">
                    <a:lumMod val="75000"/>
                  </a:schemeClr>
                </a:solidFill>
              </a:rPr>
              <a:t>Materials &amp; Processes Medical electronics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E" dirty="0">
                <a:solidFill>
                  <a:schemeClr val="accent6">
                    <a:lumMod val="75000"/>
                  </a:schemeClr>
                </a:solidFill>
              </a:rPr>
              <a:t>Power electronics Wearable electronics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E" dirty="0">
                <a:solidFill>
                  <a:schemeClr val="accent6">
                    <a:lumMod val="75000"/>
                  </a:schemeClr>
                </a:solidFill>
              </a:rPr>
              <a:t>Green Technologies Printed electronics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SE" dirty="0">
                <a:solidFill>
                  <a:schemeClr val="accent6">
                    <a:lumMod val="75000"/>
                  </a:schemeClr>
                </a:solidFill>
              </a:rPr>
              <a:t>Advanced packaging for MEMS &amp; sensors &amp; sensor systems</a:t>
            </a:r>
          </a:p>
        </p:txBody>
      </p:sp>
    </p:spTree>
    <p:extLst>
      <p:ext uri="{BB962C8B-B14F-4D97-AF65-F5344CB8AC3E}">
        <p14:creationId xmlns:p14="http://schemas.microsoft.com/office/powerpoint/2010/main" val="627551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828" y="1253331"/>
            <a:ext cx="113258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Webinar: Interconnect Reliability in Advanced Packaging &amp; Heterogeneous Integration</a:t>
            </a:r>
          </a:p>
          <a:p>
            <a:pPr marL="0" indent="0">
              <a:buNone/>
            </a:pPr>
            <a:r>
              <a:rPr lang="en-US" dirty="0"/>
              <a:t>June 9, 2023, by </a:t>
            </a:r>
            <a:r>
              <a:rPr lang="en-US" b="1" dirty="0"/>
              <a:t>Dr. </a:t>
            </a:r>
            <a:r>
              <a:rPr lang="en-US" b="1" dirty="0" err="1"/>
              <a:t>Dongkai</a:t>
            </a:r>
            <a:r>
              <a:rPr lang="en-US" b="1" dirty="0"/>
              <a:t> </a:t>
            </a:r>
            <a:r>
              <a:rPr lang="en-US" b="1" dirty="0" err="1"/>
              <a:t>Shangguan</a:t>
            </a:r>
            <a:r>
              <a:rPr lang="en-US" b="1" dirty="0"/>
              <a:t>, IEEE Fellow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Location: </a:t>
            </a:r>
            <a:r>
              <a:rPr lang="en-US" dirty="0" err="1"/>
              <a:t>Fasrummet</a:t>
            </a:r>
            <a:r>
              <a:rPr lang="en-US" dirty="0"/>
              <a:t> MC2 Chalmers, </a:t>
            </a:r>
            <a:r>
              <a:rPr lang="sv-SE" dirty="0"/>
              <a:t>&amp; Zoom</a:t>
            </a:r>
          </a:p>
          <a:p>
            <a:pPr marL="0" indent="0">
              <a:buNone/>
            </a:pPr>
            <a:r>
              <a:rPr lang="sv-SE" dirty="0"/>
              <a:t>Number of Antendees (online and physically): 27 (including 9 IEEE members)</a:t>
            </a:r>
            <a:endParaRPr lang="en-US" dirty="0"/>
          </a:p>
          <a:p>
            <a:endParaRPr lang="en-US" dirty="0"/>
          </a:p>
        </p:txBody>
      </p:sp>
      <p:pic>
        <p:nvPicPr>
          <p:cNvPr id="5" name="Bildobjekt 4" descr="En bild som visar text, inomhus, vägg, möbler&#10;&#10;Automatiskt genererad beskrivning">
            <a:extLst>
              <a:ext uri="{FF2B5EF4-FFF2-40B4-BE49-F238E27FC236}">
                <a16:creationId xmlns:a16="http://schemas.microsoft.com/office/drawing/2014/main" id="{F3410331-59AB-CA36-1286-65A135F0DB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064" y="3972671"/>
            <a:ext cx="3738984" cy="2804238"/>
          </a:xfrm>
          <a:prstGeom prst="rect">
            <a:avLst/>
          </a:prstGeom>
        </p:spPr>
      </p:pic>
      <p:pic>
        <p:nvPicPr>
          <p:cNvPr id="7" name="Bildobjekt 6" descr="En bild som visar inomhus, möbler, skrivbord, vägg&#10;&#10;Automatiskt genererad beskrivning">
            <a:extLst>
              <a:ext uri="{FF2B5EF4-FFF2-40B4-BE49-F238E27FC236}">
                <a16:creationId xmlns:a16="http://schemas.microsoft.com/office/drawing/2014/main" id="{33E04B6D-1A8C-56E9-30D5-0C2A05F5B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01" y="3972670"/>
            <a:ext cx="3738985" cy="2804239"/>
          </a:xfrm>
          <a:prstGeom prst="rect">
            <a:avLst/>
          </a:prstGeom>
        </p:spPr>
      </p:pic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0AEB8282-9A0C-AC00-8591-C06C866B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84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477" y="1079293"/>
            <a:ext cx="1144281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Webinar: The Chinese Graphene Decade: A Rising Industry </a:t>
            </a:r>
          </a:p>
          <a:p>
            <a:pPr marL="0" indent="0">
              <a:buNone/>
            </a:pPr>
            <a:r>
              <a:rPr lang="en-US" dirty="0"/>
              <a:t>September 6, 2023, by Dr. </a:t>
            </a:r>
            <a:r>
              <a:rPr lang="en-US" b="1" dirty="0" err="1"/>
              <a:t>Minyang</a:t>
            </a:r>
            <a:r>
              <a:rPr lang="en-US" b="1" dirty="0"/>
              <a:t> Lu</a:t>
            </a:r>
            <a:r>
              <a:rPr lang="en-US" dirty="0"/>
              <a:t>, Deputy Director of China-Europe Cooperation Graphene Innovation Center</a:t>
            </a:r>
          </a:p>
          <a:p>
            <a:pPr marL="0" indent="0">
              <a:buNone/>
            </a:pPr>
            <a:r>
              <a:rPr lang="en-US" dirty="0"/>
              <a:t>Joint Seminar with VINNOVA Competence Centre 2D-TECH; Graphene Center at Chalmers (GCC) and IEEE EPS Nordic Chapter</a:t>
            </a:r>
          </a:p>
          <a:p>
            <a:pPr marL="0" indent="0">
              <a:buNone/>
            </a:pPr>
            <a:r>
              <a:rPr lang="en-US" dirty="0"/>
              <a:t>Location: </a:t>
            </a:r>
            <a:r>
              <a:rPr lang="en-US" dirty="0" err="1"/>
              <a:t>Fasrummet</a:t>
            </a:r>
            <a:r>
              <a:rPr lang="en-US" dirty="0"/>
              <a:t> MC2 Chalmers, </a:t>
            </a:r>
            <a:r>
              <a:rPr lang="sv-SE" dirty="0"/>
              <a:t>&amp; Zoom</a:t>
            </a:r>
          </a:p>
          <a:p>
            <a:pPr marL="0" indent="0">
              <a:buNone/>
            </a:pP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Antendees</a:t>
            </a:r>
            <a:r>
              <a:rPr lang="sv-SE" dirty="0"/>
              <a:t> (</a:t>
            </a:r>
            <a:r>
              <a:rPr lang="sv-SE" dirty="0" err="1"/>
              <a:t>both</a:t>
            </a:r>
            <a:r>
              <a:rPr lang="sv-SE" dirty="0"/>
              <a:t> online and </a:t>
            </a:r>
            <a:r>
              <a:rPr lang="sv-SE" dirty="0" err="1"/>
              <a:t>physically</a:t>
            </a:r>
            <a:r>
              <a:rPr lang="sv-SE" dirty="0"/>
              <a:t>): 36 (</a:t>
            </a:r>
            <a:r>
              <a:rPr lang="sv-SE" dirty="0" err="1"/>
              <a:t>including</a:t>
            </a:r>
            <a:r>
              <a:rPr lang="sv-SE" dirty="0"/>
              <a:t> 12 IEEE </a:t>
            </a:r>
            <a:r>
              <a:rPr lang="sv-SE" dirty="0" err="1"/>
              <a:t>members</a:t>
            </a:r>
            <a:r>
              <a:rPr lang="sv-SE" dirty="0"/>
              <a:t>)</a:t>
            </a:r>
            <a:endParaRPr lang="en-US" dirty="0"/>
          </a:p>
          <a:p>
            <a:endParaRPr lang="en-US" dirty="0"/>
          </a:p>
        </p:txBody>
      </p:sp>
      <p:pic>
        <p:nvPicPr>
          <p:cNvPr id="4" name="Bildobjekt 3" descr="En bild som visar inomhus, möbler, stol, vägg&#10;&#10;Automatiskt genererad beskrivning">
            <a:extLst>
              <a:ext uri="{FF2B5EF4-FFF2-40B4-BE49-F238E27FC236}">
                <a16:creationId xmlns:a16="http://schemas.microsoft.com/office/drawing/2014/main" id="{18758F8A-D76F-9B88-3BF8-B3A17C714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196" y="4321629"/>
            <a:ext cx="3182426" cy="2386819"/>
          </a:xfrm>
          <a:prstGeom prst="rect">
            <a:avLst/>
          </a:prstGeom>
        </p:spPr>
      </p:pic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D292F0BA-7E10-E96A-281D-B1DEBAF09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33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257" y="1589232"/>
            <a:ext cx="9520733" cy="4568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Webinar: Lateral Communications (Bridges) between </a:t>
            </a:r>
            <a:r>
              <a:rPr lang="en-US" b="1" dirty="0" err="1">
                <a:solidFill>
                  <a:srgbClr val="0000FF"/>
                </a:solidFill>
              </a:rPr>
              <a:t>Chiplets</a:t>
            </a:r>
            <a:r>
              <a:rPr lang="en-US" b="1" dirty="0">
                <a:solidFill>
                  <a:srgbClr val="0000FF"/>
                </a:solidFill>
              </a:rPr>
              <a:t> and Heterogeneous Integration Packaging</a:t>
            </a:r>
          </a:p>
          <a:p>
            <a:pPr marL="0" indent="0">
              <a:buNone/>
            </a:pPr>
            <a:r>
              <a:rPr lang="en-US" dirty="0"/>
              <a:t>June 13, 2023, by </a:t>
            </a:r>
            <a:r>
              <a:rPr lang="en-US" b="1" dirty="0"/>
              <a:t>Prof. John H Lau, IEEE fellow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IEEE EPS and IMAPS Nordic Chapter Joint Seminar in </a:t>
            </a:r>
            <a:r>
              <a:rPr lang="en-US" dirty="0" err="1"/>
              <a:t>NordPac</a:t>
            </a:r>
            <a:r>
              <a:rPr lang="en-US" dirty="0"/>
              <a:t> 2023</a:t>
            </a:r>
          </a:p>
          <a:p>
            <a:pPr marL="0" indent="0">
              <a:buNone/>
            </a:pPr>
            <a:r>
              <a:rPr lang="en-US" dirty="0"/>
              <a:t>Location: Oslo Science City, Norway </a:t>
            </a:r>
            <a:r>
              <a:rPr lang="sv-SE" dirty="0"/>
              <a:t>&amp; Zoom</a:t>
            </a:r>
          </a:p>
          <a:p>
            <a:pPr marL="0" indent="0">
              <a:buNone/>
            </a:pPr>
            <a:r>
              <a:rPr lang="sv-SE" dirty="0"/>
              <a:t>Number of Antendees: 52 (including 10 IEEE </a:t>
            </a:r>
            <a:r>
              <a:rPr lang="sv-SE" dirty="0" err="1"/>
              <a:t>members</a:t>
            </a:r>
            <a:r>
              <a:rPr lang="sv-SE" dirty="0"/>
              <a:t>)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9D6FD6A-B37B-097A-DBC2-D6131983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2608" y="6347020"/>
            <a:ext cx="2743200" cy="365125"/>
          </a:xfrm>
        </p:spPr>
        <p:txBody>
          <a:bodyPr/>
          <a:lstStyle/>
          <a:p>
            <a:fld id="{DA4E8196-3B9B-4D38-A470-C0BF701293E8}" type="slidenum">
              <a:rPr lang="en-US" smtClean="0"/>
              <a:t>8</a:t>
            </a:fld>
            <a:endParaRPr lang="en-US"/>
          </a:p>
        </p:txBody>
      </p:sp>
      <p:pic>
        <p:nvPicPr>
          <p:cNvPr id="10" name="Bildobjekt 9" descr="En bild som visar Människoansikte, person, tyg, klädsel&#10;&#10;Automatiskt genererad beskrivning">
            <a:extLst>
              <a:ext uri="{FF2B5EF4-FFF2-40B4-BE49-F238E27FC236}">
                <a16:creationId xmlns:a16="http://schemas.microsoft.com/office/drawing/2014/main" id="{AF1E2848-50BA-DA48-EF3A-38CE373C9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968" y="1682937"/>
            <a:ext cx="200977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72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4F013-B553-F723-ABEE-88C85123A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E8196-3B9B-4D38-A470-C0BF701293E8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AD1720-91E2-D6FF-4B60-DF8F731C8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16" y="1246469"/>
            <a:ext cx="6974742" cy="49278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3518A3-B4ED-6E7F-A30A-CBE6DBE95FF0}"/>
              </a:ext>
            </a:extLst>
          </p:cNvPr>
          <p:cNvSpPr txBox="1"/>
          <p:nvPr/>
        </p:nvSpPr>
        <p:spPr>
          <a:xfrm>
            <a:off x="7568034" y="2249086"/>
            <a:ext cx="4311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NordPac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2024 Tampere, Finland</a:t>
            </a:r>
            <a:endParaRPr lang="en-SE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717529-1170-034E-692E-3616053C5F76}"/>
              </a:ext>
            </a:extLst>
          </p:cNvPr>
          <p:cNvSpPr txBox="1"/>
          <p:nvPr/>
        </p:nvSpPr>
        <p:spPr>
          <a:xfrm>
            <a:off x="7556311" y="4353459"/>
            <a:ext cx="4311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Welcome!</a:t>
            </a:r>
            <a:endParaRPr lang="en-SE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46840A-66E0-E052-A04B-AD43E11A1ADE}"/>
              </a:ext>
            </a:extLst>
          </p:cNvPr>
          <p:cNvSpPr txBox="1"/>
          <p:nvPr/>
        </p:nvSpPr>
        <p:spPr>
          <a:xfrm>
            <a:off x="6367585" y="1246469"/>
            <a:ext cx="4986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E" dirty="0">
                <a:solidFill>
                  <a:srgbClr val="0000FF"/>
                </a:solidFill>
              </a:rPr>
              <a:t>https://imapseurope.org/event/nordpac-2024/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EDC5A-D0B7-4534-862A-10880D256702}"/>
              </a:ext>
            </a:extLst>
          </p:cNvPr>
          <p:cNvSpPr/>
          <p:nvPr/>
        </p:nvSpPr>
        <p:spPr>
          <a:xfrm>
            <a:off x="4423508" y="5025292"/>
            <a:ext cx="2172677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7546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479</Words>
  <Application>Microsoft Office PowerPoint</Application>
  <PresentationFormat>Widescreen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IEEE EPS Nordic Chapter activities </vt:lpstr>
      <vt:lpstr>IEEE EPS Nordic Chapter Committee</vt:lpstr>
      <vt:lpstr>Activity between From June 2022 until now</vt:lpstr>
      <vt:lpstr>PowerPoint Presentation</vt:lpstr>
      <vt:lpstr>IEEE EPS Nordic Chapter and IMAPS Co-sponsored NordPac Conference June 12-14,2023, Oslo, Norway</vt:lpstr>
      <vt:lpstr>PowerPoint Presentation</vt:lpstr>
      <vt:lpstr>PowerPoint Presentation</vt:lpstr>
      <vt:lpstr>PowerPoint Presentation</vt:lpstr>
      <vt:lpstr>PowerPoint Presentation</vt:lpstr>
    </vt:vector>
  </TitlesOfParts>
  <Company>Chalmers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 Jiang</dc:creator>
  <cp:lastModifiedBy>Qinghua Wang</cp:lastModifiedBy>
  <cp:revision>56</cp:revision>
  <dcterms:created xsi:type="dcterms:W3CDTF">2014-10-31T14:51:38Z</dcterms:created>
  <dcterms:modified xsi:type="dcterms:W3CDTF">2024-01-05T13:39:25Z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44ccec-98ca-4847-b090-103d5c6592f4_Enabled">
    <vt:lpwstr>true</vt:lpwstr>
  </property>
  <property fmtid="{D5CDD505-2E9C-101B-9397-08002B2CF9AE}" pid="3" name="MSIP_Label_9144ccec-98ca-4847-b090-103d5c6592f4_SetDate">
    <vt:lpwstr>2024-01-05T13:38:49Z</vt:lpwstr>
  </property>
  <property fmtid="{D5CDD505-2E9C-101B-9397-08002B2CF9AE}" pid="4" name="MSIP_Label_9144ccec-98ca-4847-b090-103d5c6592f4_Method">
    <vt:lpwstr>Standard</vt:lpwstr>
  </property>
  <property fmtid="{D5CDD505-2E9C-101B-9397-08002B2CF9AE}" pid="5" name="MSIP_Label_9144ccec-98ca-4847-b090-103d5c6592f4_Name">
    <vt:lpwstr>Information class 1</vt:lpwstr>
  </property>
  <property fmtid="{D5CDD505-2E9C-101B-9397-08002B2CF9AE}" pid="6" name="MSIP_Label_9144ccec-98ca-4847-b090-103d5c6592f4_SiteId">
    <vt:lpwstr>fb665cd7-b4b7-4578-8a42-29ff69176bdf</vt:lpwstr>
  </property>
  <property fmtid="{D5CDD505-2E9C-101B-9397-08002B2CF9AE}" pid="7" name="MSIP_Label_9144ccec-98ca-4847-b090-103d5c6592f4_ActionId">
    <vt:lpwstr>e003ddcd-0231-4bde-9f39-4ca71b4237f3</vt:lpwstr>
  </property>
  <property fmtid="{D5CDD505-2E9C-101B-9397-08002B2CF9AE}" pid="8" name="MSIP_Label_9144ccec-98ca-4847-b090-103d5c6592f4_ContentBits">
    <vt:lpwstr>0</vt:lpwstr>
  </property>
</Properties>
</file>