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6" r:id="rId4"/>
    <p:sldId id="274" r:id="rId5"/>
    <p:sldId id="261" r:id="rId6"/>
    <p:sldId id="263" r:id="rId7"/>
    <p:sldId id="267" r:id="rId8"/>
    <p:sldId id="270" r:id="rId9"/>
    <p:sldId id="262" r:id="rId10"/>
    <p:sldId id="264" r:id="rId11"/>
    <p:sldId id="271" r:id="rId12"/>
    <p:sldId id="272" r:id="rId13"/>
    <p:sldId id="265" r:id="rId14"/>
    <p:sldId id="273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33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69" d="100"/>
          <a:sy n="69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0B6BB-A4FB-4712-BB6B-DE8F697814E8}" type="doc">
      <dgm:prSet loTypeId="urn:microsoft.com/office/officeart/2008/layout/HexagonCluster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F26B09E-B5BE-42D8-8F06-CCA667331BB6}">
      <dgm:prSet phldrT="[Text]"/>
      <dgm:spPr/>
      <dgm:t>
        <a:bodyPr/>
        <a:lstStyle/>
        <a:p>
          <a:r>
            <a:rPr lang="en-US" b="1" dirty="0" smtClean="0"/>
            <a:t>Weak Economy</a:t>
          </a:r>
          <a:endParaRPr lang="en-US" b="1" dirty="0"/>
        </a:p>
      </dgm:t>
    </dgm:pt>
    <dgm:pt modelId="{EECB04A1-3FD1-4031-B1F0-A90F573F32B8}" type="parTrans" cxnId="{41009BCB-6E17-4DCD-A8C4-4D403EFAE526}">
      <dgm:prSet/>
      <dgm:spPr/>
      <dgm:t>
        <a:bodyPr/>
        <a:lstStyle/>
        <a:p>
          <a:endParaRPr lang="en-US"/>
        </a:p>
      </dgm:t>
    </dgm:pt>
    <dgm:pt modelId="{66DD033C-19D6-4F1B-83A1-65F197B42586}" type="sibTrans" cxnId="{41009BCB-6E17-4DCD-A8C4-4D403EFAE526}">
      <dgm:prSet/>
      <dgm:spPr>
        <a:blipFill>
          <a:blip xmlns:r="http://schemas.openxmlformats.org/officeDocument/2006/relationships" r:embed="rId1"/>
          <a:srcRect/>
          <a:stretch>
            <a:fillRect l="-11000" r="-11000"/>
          </a:stretch>
        </a:blipFill>
      </dgm:spPr>
      <dgm:t>
        <a:bodyPr/>
        <a:lstStyle/>
        <a:p>
          <a:endParaRPr lang="en-US"/>
        </a:p>
      </dgm:t>
    </dgm:pt>
    <dgm:pt modelId="{2FA8AE73-3673-4C41-87C6-36B16AB39A02}">
      <dgm:prSet phldrT="[Text]"/>
      <dgm:spPr/>
      <dgm:t>
        <a:bodyPr/>
        <a:lstStyle/>
        <a:p>
          <a:r>
            <a:rPr lang="en-US" b="1" dirty="0" smtClean="0"/>
            <a:t>Project Management</a:t>
          </a:r>
          <a:endParaRPr lang="en-US" b="1" dirty="0"/>
        </a:p>
      </dgm:t>
    </dgm:pt>
    <dgm:pt modelId="{655737F3-C0D5-4C37-870E-564CB5A8ABE3}" type="parTrans" cxnId="{C307D571-1CD7-425A-93FE-582A03D4B37A}">
      <dgm:prSet/>
      <dgm:spPr/>
      <dgm:t>
        <a:bodyPr/>
        <a:lstStyle/>
        <a:p>
          <a:endParaRPr lang="en-US"/>
        </a:p>
      </dgm:t>
    </dgm:pt>
    <dgm:pt modelId="{6FCB3D9F-4AAA-4E60-B0E6-E8A47D065FB3}" type="sibTrans" cxnId="{C307D571-1CD7-425A-93FE-582A03D4B37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n-US"/>
        </a:p>
      </dgm:t>
    </dgm:pt>
    <dgm:pt modelId="{C26AB9BD-8BF9-41A6-981F-6F638C82FEFA}">
      <dgm:prSet phldrT="[Text]"/>
      <dgm:spPr/>
      <dgm:t>
        <a:bodyPr/>
        <a:lstStyle/>
        <a:p>
          <a:r>
            <a:rPr lang="en-US" b="1" dirty="0" smtClean="0"/>
            <a:t>Corruption</a:t>
          </a:r>
          <a:endParaRPr lang="en-US" b="1" dirty="0"/>
        </a:p>
      </dgm:t>
    </dgm:pt>
    <dgm:pt modelId="{642A5484-3FE5-41AA-A8D2-CDE5C9BD7C9B}" type="parTrans" cxnId="{196B06A1-D993-4EB4-95CA-73530E09A3EB}">
      <dgm:prSet/>
      <dgm:spPr/>
      <dgm:t>
        <a:bodyPr/>
        <a:lstStyle/>
        <a:p>
          <a:endParaRPr lang="en-US"/>
        </a:p>
      </dgm:t>
    </dgm:pt>
    <dgm:pt modelId="{002A6992-30D3-4817-9D4B-9F6F5E6C050D}" type="sibTrans" cxnId="{196B06A1-D993-4EB4-95CA-73530E09A3EB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US"/>
        </a:p>
      </dgm:t>
    </dgm:pt>
    <dgm:pt modelId="{53490E4D-D4C5-4F1B-B353-D0D6C4A07E4F}">
      <dgm:prSet phldrT="[Text]"/>
      <dgm:spPr/>
      <dgm:t>
        <a:bodyPr/>
        <a:lstStyle/>
        <a:p>
          <a:r>
            <a:rPr lang="en-US" b="1" dirty="0" smtClean="0"/>
            <a:t>Poor Infrastructure</a:t>
          </a:r>
          <a:endParaRPr lang="en-US" b="1" dirty="0"/>
        </a:p>
      </dgm:t>
    </dgm:pt>
    <dgm:pt modelId="{C31590EF-A6E9-424B-869C-93EBD2056138}" type="parTrans" cxnId="{B5E6C692-966F-4743-BB9B-95D207FE49D5}">
      <dgm:prSet/>
      <dgm:spPr/>
      <dgm:t>
        <a:bodyPr/>
        <a:lstStyle/>
        <a:p>
          <a:endParaRPr lang="en-US"/>
        </a:p>
      </dgm:t>
    </dgm:pt>
    <dgm:pt modelId="{005B6AB5-C90A-4A37-BF77-90AB1D9C5ECD}" type="sibTrans" cxnId="{B5E6C692-966F-4743-BB9B-95D207FE49D5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0B10E42F-8A0E-41DB-BAB9-0F6223D80640}">
      <dgm:prSet phldrT="[Text]"/>
      <dgm:spPr/>
      <dgm:t>
        <a:bodyPr/>
        <a:lstStyle/>
        <a:p>
          <a:r>
            <a:rPr lang="en-US" b="1" dirty="0" smtClean="0"/>
            <a:t>Talent Gap</a:t>
          </a:r>
          <a:endParaRPr lang="en-US" b="1" dirty="0"/>
        </a:p>
      </dgm:t>
    </dgm:pt>
    <dgm:pt modelId="{7137F8F7-2B3F-49D4-A830-1BEA45E068EA}" type="parTrans" cxnId="{0237D23F-3DCD-419A-A05D-5989CF1182A7}">
      <dgm:prSet/>
      <dgm:spPr/>
      <dgm:t>
        <a:bodyPr/>
        <a:lstStyle/>
        <a:p>
          <a:endParaRPr lang="en-US"/>
        </a:p>
      </dgm:t>
    </dgm:pt>
    <dgm:pt modelId="{AAC34BFE-921D-4A17-ADA7-8997ACA6FC36}" type="sibTrans" cxnId="{0237D23F-3DCD-419A-A05D-5989CF1182A7}">
      <dgm:prSet/>
      <dgm:spPr>
        <a:blipFill>
          <a:blip xmlns:r="http://schemas.openxmlformats.org/officeDocument/2006/relationships" r:embed="rId5"/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80AA88A0-1185-415E-9726-E989D5078A51}" type="pres">
      <dgm:prSet presAssocID="{75D0B6BB-A4FB-4712-BB6B-DE8F697814E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E356684A-9D11-49D3-B4B8-2C34E9AF82D5}" type="pres">
      <dgm:prSet presAssocID="{FF26B09E-B5BE-42D8-8F06-CCA667331BB6}" presName="text1" presStyleCnt="0"/>
      <dgm:spPr/>
      <dgm:t>
        <a:bodyPr/>
        <a:lstStyle/>
        <a:p>
          <a:endParaRPr lang="en-US"/>
        </a:p>
      </dgm:t>
    </dgm:pt>
    <dgm:pt modelId="{982C1242-A61E-4007-864F-53E7F126EE92}" type="pres">
      <dgm:prSet presAssocID="{FF26B09E-B5BE-42D8-8F06-CCA667331BB6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84B72F-7327-405A-8AFE-F63B21EE9BAA}" type="pres">
      <dgm:prSet presAssocID="{FF26B09E-B5BE-42D8-8F06-CCA667331BB6}" presName="textaccent1" presStyleCnt="0"/>
      <dgm:spPr/>
      <dgm:t>
        <a:bodyPr/>
        <a:lstStyle/>
        <a:p>
          <a:endParaRPr lang="en-US"/>
        </a:p>
      </dgm:t>
    </dgm:pt>
    <dgm:pt modelId="{825D2E78-EDFE-46BA-A5D7-6F432C8D74A7}" type="pres">
      <dgm:prSet presAssocID="{FF26B09E-B5BE-42D8-8F06-CCA667331BB6}" presName="accentRepeatNode" presStyleLbl="solidAlignAcc1" presStyleIdx="0" presStyleCnt="10"/>
      <dgm:spPr/>
      <dgm:t>
        <a:bodyPr/>
        <a:lstStyle/>
        <a:p>
          <a:endParaRPr lang="en-US"/>
        </a:p>
      </dgm:t>
    </dgm:pt>
    <dgm:pt modelId="{796D09C2-A50D-4EC6-ADCD-7599F29B6E64}" type="pres">
      <dgm:prSet presAssocID="{66DD033C-19D6-4F1B-83A1-65F197B42586}" presName="image1" presStyleCnt="0"/>
      <dgm:spPr/>
      <dgm:t>
        <a:bodyPr/>
        <a:lstStyle/>
        <a:p>
          <a:endParaRPr lang="en-US"/>
        </a:p>
      </dgm:t>
    </dgm:pt>
    <dgm:pt modelId="{DC9A7E47-7CD1-47E3-B3B6-C9DE2928F22E}" type="pres">
      <dgm:prSet presAssocID="{66DD033C-19D6-4F1B-83A1-65F197B42586}" presName="imageRepeatNode" presStyleLbl="alignAcc1" presStyleIdx="0" presStyleCnt="5"/>
      <dgm:spPr/>
      <dgm:t>
        <a:bodyPr/>
        <a:lstStyle/>
        <a:p>
          <a:endParaRPr lang="en-US"/>
        </a:p>
      </dgm:t>
    </dgm:pt>
    <dgm:pt modelId="{DCCFDA0A-F87B-4FDA-B4A4-9AE3EE30865F}" type="pres">
      <dgm:prSet presAssocID="{66DD033C-19D6-4F1B-83A1-65F197B42586}" presName="imageaccent1" presStyleCnt="0"/>
      <dgm:spPr/>
      <dgm:t>
        <a:bodyPr/>
        <a:lstStyle/>
        <a:p>
          <a:endParaRPr lang="en-US"/>
        </a:p>
      </dgm:t>
    </dgm:pt>
    <dgm:pt modelId="{9221E04C-0848-486B-87AC-612FC8080A33}" type="pres">
      <dgm:prSet presAssocID="{66DD033C-19D6-4F1B-83A1-65F197B42586}" presName="accentRepeatNode" presStyleLbl="solidAlignAcc1" presStyleIdx="1" presStyleCnt="10"/>
      <dgm:spPr/>
      <dgm:t>
        <a:bodyPr/>
        <a:lstStyle/>
        <a:p>
          <a:endParaRPr lang="en-US"/>
        </a:p>
      </dgm:t>
    </dgm:pt>
    <dgm:pt modelId="{4739B0D0-D99A-437B-A67F-FB20A1768C47}" type="pres">
      <dgm:prSet presAssocID="{2FA8AE73-3673-4C41-87C6-36B16AB39A02}" presName="text2" presStyleCnt="0"/>
      <dgm:spPr/>
      <dgm:t>
        <a:bodyPr/>
        <a:lstStyle/>
        <a:p>
          <a:endParaRPr lang="en-US"/>
        </a:p>
      </dgm:t>
    </dgm:pt>
    <dgm:pt modelId="{A0045348-24E6-406D-B28D-8A28C6508743}" type="pres">
      <dgm:prSet presAssocID="{2FA8AE73-3673-4C41-87C6-36B16AB39A02}" presName="textRepeatNode" presStyleLbl="alignNode1" presStyleIdx="1" presStyleCnt="5" custScaleX="108527" custScaleY="1189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67559-F576-4379-A376-C44FC6234A63}" type="pres">
      <dgm:prSet presAssocID="{2FA8AE73-3673-4C41-87C6-36B16AB39A02}" presName="textaccent2" presStyleCnt="0"/>
      <dgm:spPr/>
      <dgm:t>
        <a:bodyPr/>
        <a:lstStyle/>
        <a:p>
          <a:endParaRPr lang="en-US"/>
        </a:p>
      </dgm:t>
    </dgm:pt>
    <dgm:pt modelId="{1570B52A-628B-4C85-912E-CD1337360A52}" type="pres">
      <dgm:prSet presAssocID="{2FA8AE73-3673-4C41-87C6-36B16AB39A02}" presName="accentRepeatNode" presStyleLbl="solidAlignAcc1" presStyleIdx="2" presStyleCnt="10"/>
      <dgm:spPr/>
      <dgm:t>
        <a:bodyPr/>
        <a:lstStyle/>
        <a:p>
          <a:endParaRPr lang="en-US"/>
        </a:p>
      </dgm:t>
    </dgm:pt>
    <dgm:pt modelId="{73CF91DB-E36B-48CD-A573-DB62E05E6945}" type="pres">
      <dgm:prSet presAssocID="{6FCB3D9F-4AAA-4E60-B0E6-E8A47D065FB3}" presName="image2" presStyleCnt="0"/>
      <dgm:spPr/>
      <dgm:t>
        <a:bodyPr/>
        <a:lstStyle/>
        <a:p>
          <a:endParaRPr lang="en-US"/>
        </a:p>
      </dgm:t>
    </dgm:pt>
    <dgm:pt modelId="{5BFAC910-E85C-4250-B8AD-96E56258BCF7}" type="pres">
      <dgm:prSet presAssocID="{6FCB3D9F-4AAA-4E60-B0E6-E8A47D065FB3}" presName="imageRepeatNode" presStyleLbl="alignAcc1" presStyleIdx="1" presStyleCnt="5"/>
      <dgm:spPr/>
      <dgm:t>
        <a:bodyPr/>
        <a:lstStyle/>
        <a:p>
          <a:endParaRPr lang="en-US"/>
        </a:p>
      </dgm:t>
    </dgm:pt>
    <dgm:pt modelId="{2B512984-BB4A-43FD-AC7E-8435DD7C0BF6}" type="pres">
      <dgm:prSet presAssocID="{6FCB3D9F-4AAA-4E60-B0E6-E8A47D065FB3}" presName="imageaccent2" presStyleCnt="0"/>
      <dgm:spPr/>
      <dgm:t>
        <a:bodyPr/>
        <a:lstStyle/>
        <a:p>
          <a:endParaRPr lang="en-US"/>
        </a:p>
      </dgm:t>
    </dgm:pt>
    <dgm:pt modelId="{4BCD1259-DF2F-42CE-8C61-C068AF60DACD}" type="pres">
      <dgm:prSet presAssocID="{6FCB3D9F-4AAA-4E60-B0E6-E8A47D065FB3}" presName="accentRepeatNode" presStyleLbl="solidAlignAcc1" presStyleIdx="3" presStyleCnt="10"/>
      <dgm:spPr/>
      <dgm:t>
        <a:bodyPr/>
        <a:lstStyle/>
        <a:p>
          <a:endParaRPr lang="en-US"/>
        </a:p>
      </dgm:t>
    </dgm:pt>
    <dgm:pt modelId="{F07BAFF7-B2CB-46F8-BDCB-5799F7942CD4}" type="pres">
      <dgm:prSet presAssocID="{C26AB9BD-8BF9-41A6-981F-6F638C82FEFA}" presName="text3" presStyleCnt="0"/>
      <dgm:spPr/>
      <dgm:t>
        <a:bodyPr/>
        <a:lstStyle/>
        <a:p>
          <a:endParaRPr lang="en-US"/>
        </a:p>
      </dgm:t>
    </dgm:pt>
    <dgm:pt modelId="{C6CD3CF6-D5C0-4077-A5B7-16CBF2B47DCD}" type="pres">
      <dgm:prSet presAssocID="{C26AB9BD-8BF9-41A6-981F-6F638C82FEFA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791E9-851B-4293-A82F-17317C7FB863}" type="pres">
      <dgm:prSet presAssocID="{C26AB9BD-8BF9-41A6-981F-6F638C82FEFA}" presName="textaccent3" presStyleCnt="0"/>
      <dgm:spPr/>
      <dgm:t>
        <a:bodyPr/>
        <a:lstStyle/>
        <a:p>
          <a:endParaRPr lang="en-US"/>
        </a:p>
      </dgm:t>
    </dgm:pt>
    <dgm:pt modelId="{6A62FE9C-5CA2-4CBC-93BD-2DAB98877DDA}" type="pres">
      <dgm:prSet presAssocID="{C26AB9BD-8BF9-41A6-981F-6F638C82FEFA}" presName="accentRepeatNode" presStyleLbl="solidAlignAcc1" presStyleIdx="4" presStyleCnt="10"/>
      <dgm:spPr/>
      <dgm:t>
        <a:bodyPr/>
        <a:lstStyle/>
        <a:p>
          <a:endParaRPr lang="en-US"/>
        </a:p>
      </dgm:t>
    </dgm:pt>
    <dgm:pt modelId="{A0E96FBB-703F-4D59-8432-B32BDAF03D3F}" type="pres">
      <dgm:prSet presAssocID="{002A6992-30D3-4817-9D4B-9F6F5E6C050D}" presName="image3" presStyleCnt="0"/>
      <dgm:spPr/>
      <dgm:t>
        <a:bodyPr/>
        <a:lstStyle/>
        <a:p>
          <a:endParaRPr lang="en-US"/>
        </a:p>
      </dgm:t>
    </dgm:pt>
    <dgm:pt modelId="{01C970D4-C1E4-4682-8DD7-4576D9EADFEC}" type="pres">
      <dgm:prSet presAssocID="{002A6992-30D3-4817-9D4B-9F6F5E6C050D}" presName="imageRepeatNode" presStyleLbl="alignAcc1" presStyleIdx="2" presStyleCnt="5"/>
      <dgm:spPr/>
      <dgm:t>
        <a:bodyPr/>
        <a:lstStyle/>
        <a:p>
          <a:endParaRPr lang="en-US"/>
        </a:p>
      </dgm:t>
    </dgm:pt>
    <dgm:pt modelId="{64B7E471-8617-4227-A5B7-8A5C366A4AB0}" type="pres">
      <dgm:prSet presAssocID="{002A6992-30D3-4817-9D4B-9F6F5E6C050D}" presName="imageaccent3" presStyleCnt="0"/>
      <dgm:spPr/>
      <dgm:t>
        <a:bodyPr/>
        <a:lstStyle/>
        <a:p>
          <a:endParaRPr lang="en-US"/>
        </a:p>
      </dgm:t>
    </dgm:pt>
    <dgm:pt modelId="{10B0BB53-13FC-4383-9919-BB11E4E6BFDB}" type="pres">
      <dgm:prSet presAssocID="{002A6992-30D3-4817-9D4B-9F6F5E6C050D}" presName="accentRepeatNode" presStyleLbl="solidAlignAcc1" presStyleIdx="5" presStyleCnt="10"/>
      <dgm:spPr/>
      <dgm:t>
        <a:bodyPr/>
        <a:lstStyle/>
        <a:p>
          <a:endParaRPr lang="en-US"/>
        </a:p>
      </dgm:t>
    </dgm:pt>
    <dgm:pt modelId="{05A420C4-2DD9-4275-9DEC-898EDCCCD89D}" type="pres">
      <dgm:prSet presAssocID="{53490E4D-D4C5-4F1B-B353-D0D6C4A07E4F}" presName="text4" presStyleCnt="0"/>
      <dgm:spPr/>
      <dgm:t>
        <a:bodyPr/>
        <a:lstStyle/>
        <a:p>
          <a:endParaRPr lang="en-US"/>
        </a:p>
      </dgm:t>
    </dgm:pt>
    <dgm:pt modelId="{2C7DB88A-7E9A-490B-A900-111461746289}" type="pres">
      <dgm:prSet presAssocID="{53490E4D-D4C5-4F1B-B353-D0D6C4A07E4F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A1F13-FC8D-4BBB-9D29-3A48AC19D4DF}" type="pres">
      <dgm:prSet presAssocID="{53490E4D-D4C5-4F1B-B353-D0D6C4A07E4F}" presName="textaccent4" presStyleCnt="0"/>
      <dgm:spPr/>
      <dgm:t>
        <a:bodyPr/>
        <a:lstStyle/>
        <a:p>
          <a:endParaRPr lang="en-US"/>
        </a:p>
      </dgm:t>
    </dgm:pt>
    <dgm:pt modelId="{1C2C19F2-6832-4DDF-B340-9EF06333C39F}" type="pres">
      <dgm:prSet presAssocID="{53490E4D-D4C5-4F1B-B353-D0D6C4A07E4F}" presName="accentRepeatNode" presStyleLbl="solidAlignAcc1" presStyleIdx="6" presStyleCnt="10"/>
      <dgm:spPr/>
      <dgm:t>
        <a:bodyPr/>
        <a:lstStyle/>
        <a:p>
          <a:endParaRPr lang="en-US"/>
        </a:p>
      </dgm:t>
    </dgm:pt>
    <dgm:pt modelId="{DF9DA6B6-9F38-45AF-94A1-1E27D8B19D21}" type="pres">
      <dgm:prSet presAssocID="{005B6AB5-C90A-4A37-BF77-90AB1D9C5ECD}" presName="image4" presStyleCnt="0"/>
      <dgm:spPr/>
      <dgm:t>
        <a:bodyPr/>
        <a:lstStyle/>
        <a:p>
          <a:endParaRPr lang="en-US"/>
        </a:p>
      </dgm:t>
    </dgm:pt>
    <dgm:pt modelId="{083B84E8-0499-42B4-ADB9-CABFAE223F85}" type="pres">
      <dgm:prSet presAssocID="{005B6AB5-C90A-4A37-BF77-90AB1D9C5ECD}" presName="imageRepeatNode" presStyleLbl="alignAcc1" presStyleIdx="3" presStyleCnt="5"/>
      <dgm:spPr/>
      <dgm:t>
        <a:bodyPr/>
        <a:lstStyle/>
        <a:p>
          <a:endParaRPr lang="en-US"/>
        </a:p>
      </dgm:t>
    </dgm:pt>
    <dgm:pt modelId="{F27C3941-0835-43DA-A5CD-74E7303C47EE}" type="pres">
      <dgm:prSet presAssocID="{005B6AB5-C90A-4A37-BF77-90AB1D9C5ECD}" presName="imageaccent4" presStyleCnt="0"/>
      <dgm:spPr/>
      <dgm:t>
        <a:bodyPr/>
        <a:lstStyle/>
        <a:p>
          <a:endParaRPr lang="en-US"/>
        </a:p>
      </dgm:t>
    </dgm:pt>
    <dgm:pt modelId="{EAA0EC2D-393B-49BD-95BB-E7668B2F12F3}" type="pres">
      <dgm:prSet presAssocID="{005B6AB5-C90A-4A37-BF77-90AB1D9C5ECD}" presName="accentRepeatNode" presStyleLbl="solidAlignAcc1" presStyleIdx="7" presStyleCnt="10"/>
      <dgm:spPr/>
      <dgm:t>
        <a:bodyPr/>
        <a:lstStyle/>
        <a:p>
          <a:endParaRPr lang="en-US"/>
        </a:p>
      </dgm:t>
    </dgm:pt>
    <dgm:pt modelId="{E2B49F4B-0357-46E0-9B49-3B5A386F06CC}" type="pres">
      <dgm:prSet presAssocID="{0B10E42F-8A0E-41DB-BAB9-0F6223D80640}" presName="text5" presStyleCnt="0"/>
      <dgm:spPr/>
      <dgm:t>
        <a:bodyPr/>
        <a:lstStyle/>
        <a:p>
          <a:endParaRPr lang="en-US"/>
        </a:p>
      </dgm:t>
    </dgm:pt>
    <dgm:pt modelId="{5CF277C4-4AF6-401F-B932-1D5484B4D6E3}" type="pres">
      <dgm:prSet presAssocID="{0B10E42F-8A0E-41DB-BAB9-0F6223D80640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6FADE-EED1-489E-90A1-9953D62DDA6B}" type="pres">
      <dgm:prSet presAssocID="{0B10E42F-8A0E-41DB-BAB9-0F6223D80640}" presName="textaccent5" presStyleCnt="0"/>
      <dgm:spPr/>
      <dgm:t>
        <a:bodyPr/>
        <a:lstStyle/>
        <a:p>
          <a:endParaRPr lang="en-US"/>
        </a:p>
      </dgm:t>
    </dgm:pt>
    <dgm:pt modelId="{274C6EC2-E8AA-4DFC-A1B1-6AFF7AAD479F}" type="pres">
      <dgm:prSet presAssocID="{0B10E42F-8A0E-41DB-BAB9-0F6223D80640}" presName="accentRepeatNode" presStyleLbl="solidAlignAcc1" presStyleIdx="8" presStyleCnt="10"/>
      <dgm:spPr/>
      <dgm:t>
        <a:bodyPr/>
        <a:lstStyle/>
        <a:p>
          <a:endParaRPr lang="en-US"/>
        </a:p>
      </dgm:t>
    </dgm:pt>
    <dgm:pt modelId="{FEDAE5C4-7050-4660-9041-A5D87DF135AC}" type="pres">
      <dgm:prSet presAssocID="{AAC34BFE-921D-4A17-ADA7-8997ACA6FC36}" presName="image5" presStyleCnt="0"/>
      <dgm:spPr/>
      <dgm:t>
        <a:bodyPr/>
        <a:lstStyle/>
        <a:p>
          <a:endParaRPr lang="en-US"/>
        </a:p>
      </dgm:t>
    </dgm:pt>
    <dgm:pt modelId="{63352708-5F22-4B8D-936C-216EE07FB253}" type="pres">
      <dgm:prSet presAssocID="{AAC34BFE-921D-4A17-ADA7-8997ACA6FC36}" presName="imageRepeatNode" presStyleLbl="alignAcc1" presStyleIdx="4" presStyleCnt="5"/>
      <dgm:spPr/>
      <dgm:t>
        <a:bodyPr/>
        <a:lstStyle/>
        <a:p>
          <a:endParaRPr lang="en-US"/>
        </a:p>
      </dgm:t>
    </dgm:pt>
    <dgm:pt modelId="{2A50CB31-BAE3-48D0-BDED-D703BF164A63}" type="pres">
      <dgm:prSet presAssocID="{AAC34BFE-921D-4A17-ADA7-8997ACA6FC36}" presName="imageaccent5" presStyleCnt="0"/>
      <dgm:spPr/>
      <dgm:t>
        <a:bodyPr/>
        <a:lstStyle/>
        <a:p>
          <a:endParaRPr lang="en-US"/>
        </a:p>
      </dgm:t>
    </dgm:pt>
    <dgm:pt modelId="{F8C2215B-5C5E-4DB4-852F-72FAD229A246}" type="pres">
      <dgm:prSet presAssocID="{AAC34BFE-921D-4A17-ADA7-8997ACA6FC36}" presName="accentRepeatNode" presStyleLbl="solidAlignAcc1" presStyleIdx="9" presStyleCnt="10"/>
      <dgm:spPr/>
      <dgm:t>
        <a:bodyPr/>
        <a:lstStyle/>
        <a:p>
          <a:endParaRPr lang="en-US"/>
        </a:p>
      </dgm:t>
    </dgm:pt>
  </dgm:ptLst>
  <dgm:cxnLst>
    <dgm:cxn modelId="{196B06A1-D993-4EB4-95CA-73530E09A3EB}" srcId="{75D0B6BB-A4FB-4712-BB6B-DE8F697814E8}" destId="{C26AB9BD-8BF9-41A6-981F-6F638C82FEFA}" srcOrd="2" destOrd="0" parTransId="{642A5484-3FE5-41AA-A8D2-CDE5C9BD7C9B}" sibTransId="{002A6992-30D3-4817-9D4B-9F6F5E6C050D}"/>
    <dgm:cxn modelId="{C307D571-1CD7-425A-93FE-582A03D4B37A}" srcId="{75D0B6BB-A4FB-4712-BB6B-DE8F697814E8}" destId="{2FA8AE73-3673-4C41-87C6-36B16AB39A02}" srcOrd="1" destOrd="0" parTransId="{655737F3-C0D5-4C37-870E-564CB5A8ABE3}" sibTransId="{6FCB3D9F-4AAA-4E60-B0E6-E8A47D065FB3}"/>
    <dgm:cxn modelId="{44674466-4375-4FF8-910A-6962739F88E2}" type="presOf" srcId="{2FA8AE73-3673-4C41-87C6-36B16AB39A02}" destId="{A0045348-24E6-406D-B28D-8A28C6508743}" srcOrd="0" destOrd="0" presId="urn:microsoft.com/office/officeart/2008/layout/HexagonCluster"/>
    <dgm:cxn modelId="{D25DB05D-8C2F-4110-92D6-179DA43A7C44}" type="presOf" srcId="{005B6AB5-C90A-4A37-BF77-90AB1D9C5ECD}" destId="{083B84E8-0499-42B4-ADB9-CABFAE223F85}" srcOrd="0" destOrd="0" presId="urn:microsoft.com/office/officeart/2008/layout/HexagonCluster"/>
    <dgm:cxn modelId="{0237D23F-3DCD-419A-A05D-5989CF1182A7}" srcId="{75D0B6BB-A4FB-4712-BB6B-DE8F697814E8}" destId="{0B10E42F-8A0E-41DB-BAB9-0F6223D80640}" srcOrd="4" destOrd="0" parTransId="{7137F8F7-2B3F-49D4-A830-1BEA45E068EA}" sibTransId="{AAC34BFE-921D-4A17-ADA7-8997ACA6FC36}"/>
    <dgm:cxn modelId="{36D3A8B2-7143-4F24-A71B-821B4AB50CE1}" type="presOf" srcId="{FF26B09E-B5BE-42D8-8F06-CCA667331BB6}" destId="{982C1242-A61E-4007-864F-53E7F126EE92}" srcOrd="0" destOrd="0" presId="urn:microsoft.com/office/officeart/2008/layout/HexagonCluster"/>
    <dgm:cxn modelId="{C395C3F4-FAA6-4BCE-8E89-EE8FEA4EF5D4}" type="presOf" srcId="{53490E4D-D4C5-4F1B-B353-D0D6C4A07E4F}" destId="{2C7DB88A-7E9A-490B-A900-111461746289}" srcOrd="0" destOrd="0" presId="urn:microsoft.com/office/officeart/2008/layout/HexagonCluster"/>
    <dgm:cxn modelId="{41009BCB-6E17-4DCD-A8C4-4D403EFAE526}" srcId="{75D0B6BB-A4FB-4712-BB6B-DE8F697814E8}" destId="{FF26B09E-B5BE-42D8-8F06-CCA667331BB6}" srcOrd="0" destOrd="0" parTransId="{EECB04A1-3FD1-4031-B1F0-A90F573F32B8}" sibTransId="{66DD033C-19D6-4F1B-83A1-65F197B42586}"/>
    <dgm:cxn modelId="{B5E6C692-966F-4743-BB9B-95D207FE49D5}" srcId="{75D0B6BB-A4FB-4712-BB6B-DE8F697814E8}" destId="{53490E4D-D4C5-4F1B-B353-D0D6C4A07E4F}" srcOrd="3" destOrd="0" parTransId="{C31590EF-A6E9-424B-869C-93EBD2056138}" sibTransId="{005B6AB5-C90A-4A37-BF77-90AB1D9C5ECD}"/>
    <dgm:cxn modelId="{4CECB0A8-2105-4B33-903E-EF24C1D48B0C}" type="presOf" srcId="{75D0B6BB-A4FB-4712-BB6B-DE8F697814E8}" destId="{80AA88A0-1185-415E-9726-E989D5078A51}" srcOrd="0" destOrd="0" presId="urn:microsoft.com/office/officeart/2008/layout/HexagonCluster"/>
    <dgm:cxn modelId="{CF6134C8-9C8C-423D-98EE-FE40ECE8073C}" type="presOf" srcId="{C26AB9BD-8BF9-41A6-981F-6F638C82FEFA}" destId="{C6CD3CF6-D5C0-4077-A5B7-16CBF2B47DCD}" srcOrd="0" destOrd="0" presId="urn:microsoft.com/office/officeart/2008/layout/HexagonCluster"/>
    <dgm:cxn modelId="{F75918A2-7E74-440A-9BBD-7387AFD1DA45}" type="presOf" srcId="{66DD033C-19D6-4F1B-83A1-65F197B42586}" destId="{DC9A7E47-7CD1-47E3-B3B6-C9DE2928F22E}" srcOrd="0" destOrd="0" presId="urn:microsoft.com/office/officeart/2008/layout/HexagonCluster"/>
    <dgm:cxn modelId="{2ABB2CAB-5CB5-4C99-AF04-5E6DBE644233}" type="presOf" srcId="{AAC34BFE-921D-4A17-ADA7-8997ACA6FC36}" destId="{63352708-5F22-4B8D-936C-216EE07FB253}" srcOrd="0" destOrd="0" presId="urn:microsoft.com/office/officeart/2008/layout/HexagonCluster"/>
    <dgm:cxn modelId="{1F39D3FD-7AC1-4862-91D6-070D17027D42}" type="presOf" srcId="{6FCB3D9F-4AAA-4E60-B0E6-E8A47D065FB3}" destId="{5BFAC910-E85C-4250-B8AD-96E56258BCF7}" srcOrd="0" destOrd="0" presId="urn:microsoft.com/office/officeart/2008/layout/HexagonCluster"/>
    <dgm:cxn modelId="{2A13B6DF-B7CD-4993-ABE1-CF6892560908}" type="presOf" srcId="{0B10E42F-8A0E-41DB-BAB9-0F6223D80640}" destId="{5CF277C4-4AF6-401F-B932-1D5484B4D6E3}" srcOrd="0" destOrd="0" presId="urn:microsoft.com/office/officeart/2008/layout/HexagonCluster"/>
    <dgm:cxn modelId="{189C19BB-53AB-4F05-8B1E-2D15BFF52BF5}" type="presOf" srcId="{002A6992-30D3-4817-9D4B-9F6F5E6C050D}" destId="{01C970D4-C1E4-4682-8DD7-4576D9EADFEC}" srcOrd="0" destOrd="0" presId="urn:microsoft.com/office/officeart/2008/layout/HexagonCluster"/>
    <dgm:cxn modelId="{E86FB568-AD16-46FE-B157-6EA6D2158385}" type="presParOf" srcId="{80AA88A0-1185-415E-9726-E989D5078A51}" destId="{E356684A-9D11-49D3-B4B8-2C34E9AF82D5}" srcOrd="0" destOrd="0" presId="urn:microsoft.com/office/officeart/2008/layout/HexagonCluster"/>
    <dgm:cxn modelId="{22D046AC-B097-47CF-875A-595AC6D6232D}" type="presParOf" srcId="{E356684A-9D11-49D3-B4B8-2C34E9AF82D5}" destId="{982C1242-A61E-4007-864F-53E7F126EE92}" srcOrd="0" destOrd="0" presId="urn:microsoft.com/office/officeart/2008/layout/HexagonCluster"/>
    <dgm:cxn modelId="{F8C1D687-0F3C-4E38-B2EE-FA730A7BD86F}" type="presParOf" srcId="{80AA88A0-1185-415E-9726-E989D5078A51}" destId="{C684B72F-7327-405A-8AFE-F63B21EE9BAA}" srcOrd="1" destOrd="0" presId="urn:microsoft.com/office/officeart/2008/layout/HexagonCluster"/>
    <dgm:cxn modelId="{A2889FCC-E3B6-4D25-A88E-71A3C0D05AFC}" type="presParOf" srcId="{C684B72F-7327-405A-8AFE-F63B21EE9BAA}" destId="{825D2E78-EDFE-46BA-A5D7-6F432C8D74A7}" srcOrd="0" destOrd="0" presId="urn:microsoft.com/office/officeart/2008/layout/HexagonCluster"/>
    <dgm:cxn modelId="{9A6C81E6-1F15-43DF-8444-CAB595E2EA11}" type="presParOf" srcId="{80AA88A0-1185-415E-9726-E989D5078A51}" destId="{796D09C2-A50D-4EC6-ADCD-7599F29B6E64}" srcOrd="2" destOrd="0" presId="urn:microsoft.com/office/officeart/2008/layout/HexagonCluster"/>
    <dgm:cxn modelId="{9A463068-85D0-48CB-B1BA-2524A9378D7E}" type="presParOf" srcId="{796D09C2-A50D-4EC6-ADCD-7599F29B6E64}" destId="{DC9A7E47-7CD1-47E3-B3B6-C9DE2928F22E}" srcOrd="0" destOrd="0" presId="urn:microsoft.com/office/officeart/2008/layout/HexagonCluster"/>
    <dgm:cxn modelId="{2888F039-22C4-43D1-8FE6-6A7059FA9EBA}" type="presParOf" srcId="{80AA88A0-1185-415E-9726-E989D5078A51}" destId="{DCCFDA0A-F87B-4FDA-B4A4-9AE3EE30865F}" srcOrd="3" destOrd="0" presId="urn:microsoft.com/office/officeart/2008/layout/HexagonCluster"/>
    <dgm:cxn modelId="{35B3AA4D-C4C4-420E-810F-63D0082DF4BA}" type="presParOf" srcId="{DCCFDA0A-F87B-4FDA-B4A4-9AE3EE30865F}" destId="{9221E04C-0848-486B-87AC-612FC8080A33}" srcOrd="0" destOrd="0" presId="urn:microsoft.com/office/officeart/2008/layout/HexagonCluster"/>
    <dgm:cxn modelId="{6AA75E77-59C3-457C-984C-342B2795C6C7}" type="presParOf" srcId="{80AA88A0-1185-415E-9726-E989D5078A51}" destId="{4739B0D0-D99A-437B-A67F-FB20A1768C47}" srcOrd="4" destOrd="0" presId="urn:microsoft.com/office/officeart/2008/layout/HexagonCluster"/>
    <dgm:cxn modelId="{0110BF64-5795-48A2-A438-56B808FD34F5}" type="presParOf" srcId="{4739B0D0-D99A-437B-A67F-FB20A1768C47}" destId="{A0045348-24E6-406D-B28D-8A28C6508743}" srcOrd="0" destOrd="0" presId="urn:microsoft.com/office/officeart/2008/layout/HexagonCluster"/>
    <dgm:cxn modelId="{4A81F843-4D15-4217-8795-C950124EABF3}" type="presParOf" srcId="{80AA88A0-1185-415E-9726-E989D5078A51}" destId="{38967559-F576-4379-A376-C44FC6234A63}" srcOrd="5" destOrd="0" presId="urn:microsoft.com/office/officeart/2008/layout/HexagonCluster"/>
    <dgm:cxn modelId="{211B985F-CA13-466D-A6B0-EC0BDFB563FF}" type="presParOf" srcId="{38967559-F576-4379-A376-C44FC6234A63}" destId="{1570B52A-628B-4C85-912E-CD1337360A52}" srcOrd="0" destOrd="0" presId="urn:microsoft.com/office/officeart/2008/layout/HexagonCluster"/>
    <dgm:cxn modelId="{87403790-7A87-4527-9B09-92BA6DE20047}" type="presParOf" srcId="{80AA88A0-1185-415E-9726-E989D5078A51}" destId="{73CF91DB-E36B-48CD-A573-DB62E05E6945}" srcOrd="6" destOrd="0" presId="urn:microsoft.com/office/officeart/2008/layout/HexagonCluster"/>
    <dgm:cxn modelId="{BD0AB635-B7ED-4305-90DF-BCFBD9239400}" type="presParOf" srcId="{73CF91DB-E36B-48CD-A573-DB62E05E6945}" destId="{5BFAC910-E85C-4250-B8AD-96E56258BCF7}" srcOrd="0" destOrd="0" presId="urn:microsoft.com/office/officeart/2008/layout/HexagonCluster"/>
    <dgm:cxn modelId="{41CC8170-37B4-4FE5-8A55-C01A02EBCFF5}" type="presParOf" srcId="{80AA88A0-1185-415E-9726-E989D5078A51}" destId="{2B512984-BB4A-43FD-AC7E-8435DD7C0BF6}" srcOrd="7" destOrd="0" presId="urn:microsoft.com/office/officeart/2008/layout/HexagonCluster"/>
    <dgm:cxn modelId="{8601BAA5-0285-4DA8-8C61-1B60218CC756}" type="presParOf" srcId="{2B512984-BB4A-43FD-AC7E-8435DD7C0BF6}" destId="{4BCD1259-DF2F-42CE-8C61-C068AF60DACD}" srcOrd="0" destOrd="0" presId="urn:microsoft.com/office/officeart/2008/layout/HexagonCluster"/>
    <dgm:cxn modelId="{6BDB9011-CD9A-419A-99FD-D07D14554254}" type="presParOf" srcId="{80AA88A0-1185-415E-9726-E989D5078A51}" destId="{F07BAFF7-B2CB-46F8-BDCB-5799F7942CD4}" srcOrd="8" destOrd="0" presId="urn:microsoft.com/office/officeart/2008/layout/HexagonCluster"/>
    <dgm:cxn modelId="{D956A1A0-3639-4BC6-9D40-00A42CCAD753}" type="presParOf" srcId="{F07BAFF7-B2CB-46F8-BDCB-5799F7942CD4}" destId="{C6CD3CF6-D5C0-4077-A5B7-16CBF2B47DCD}" srcOrd="0" destOrd="0" presId="urn:microsoft.com/office/officeart/2008/layout/HexagonCluster"/>
    <dgm:cxn modelId="{A7F95DA3-2222-47B4-9590-B88CAC7B2859}" type="presParOf" srcId="{80AA88A0-1185-415E-9726-E989D5078A51}" destId="{3F3791E9-851B-4293-A82F-17317C7FB863}" srcOrd="9" destOrd="0" presId="urn:microsoft.com/office/officeart/2008/layout/HexagonCluster"/>
    <dgm:cxn modelId="{5CDD0067-3A6E-495C-AF2F-8D3972105EAE}" type="presParOf" srcId="{3F3791E9-851B-4293-A82F-17317C7FB863}" destId="{6A62FE9C-5CA2-4CBC-93BD-2DAB98877DDA}" srcOrd="0" destOrd="0" presId="urn:microsoft.com/office/officeart/2008/layout/HexagonCluster"/>
    <dgm:cxn modelId="{DEAB813E-8FB1-485B-8605-A8A8DEE89DA8}" type="presParOf" srcId="{80AA88A0-1185-415E-9726-E989D5078A51}" destId="{A0E96FBB-703F-4D59-8432-B32BDAF03D3F}" srcOrd="10" destOrd="0" presId="urn:microsoft.com/office/officeart/2008/layout/HexagonCluster"/>
    <dgm:cxn modelId="{8B8E7416-DCED-48CE-A1D3-32BDC3A09DB8}" type="presParOf" srcId="{A0E96FBB-703F-4D59-8432-B32BDAF03D3F}" destId="{01C970D4-C1E4-4682-8DD7-4576D9EADFEC}" srcOrd="0" destOrd="0" presId="urn:microsoft.com/office/officeart/2008/layout/HexagonCluster"/>
    <dgm:cxn modelId="{04EFEC37-FC16-498D-8529-385AD58C7877}" type="presParOf" srcId="{80AA88A0-1185-415E-9726-E989D5078A51}" destId="{64B7E471-8617-4227-A5B7-8A5C366A4AB0}" srcOrd="11" destOrd="0" presId="urn:microsoft.com/office/officeart/2008/layout/HexagonCluster"/>
    <dgm:cxn modelId="{B8A525E1-1E21-4F64-90F6-9E4CB84FE300}" type="presParOf" srcId="{64B7E471-8617-4227-A5B7-8A5C366A4AB0}" destId="{10B0BB53-13FC-4383-9919-BB11E4E6BFDB}" srcOrd="0" destOrd="0" presId="urn:microsoft.com/office/officeart/2008/layout/HexagonCluster"/>
    <dgm:cxn modelId="{3ACF48C6-0ABB-4993-A614-F7140C143C33}" type="presParOf" srcId="{80AA88A0-1185-415E-9726-E989D5078A51}" destId="{05A420C4-2DD9-4275-9DEC-898EDCCCD89D}" srcOrd="12" destOrd="0" presId="urn:microsoft.com/office/officeart/2008/layout/HexagonCluster"/>
    <dgm:cxn modelId="{95F7D589-D761-4337-8047-3F6E2069A497}" type="presParOf" srcId="{05A420C4-2DD9-4275-9DEC-898EDCCCD89D}" destId="{2C7DB88A-7E9A-490B-A900-111461746289}" srcOrd="0" destOrd="0" presId="urn:microsoft.com/office/officeart/2008/layout/HexagonCluster"/>
    <dgm:cxn modelId="{530C9D94-C1BE-4C9B-BF62-A7B22C568D17}" type="presParOf" srcId="{80AA88A0-1185-415E-9726-E989D5078A51}" destId="{755A1F13-FC8D-4BBB-9D29-3A48AC19D4DF}" srcOrd="13" destOrd="0" presId="urn:microsoft.com/office/officeart/2008/layout/HexagonCluster"/>
    <dgm:cxn modelId="{C26FACCE-B619-45BB-8396-19609DDFB916}" type="presParOf" srcId="{755A1F13-FC8D-4BBB-9D29-3A48AC19D4DF}" destId="{1C2C19F2-6832-4DDF-B340-9EF06333C39F}" srcOrd="0" destOrd="0" presId="urn:microsoft.com/office/officeart/2008/layout/HexagonCluster"/>
    <dgm:cxn modelId="{5825D578-3E8F-4DD5-AC12-4878A403B63F}" type="presParOf" srcId="{80AA88A0-1185-415E-9726-E989D5078A51}" destId="{DF9DA6B6-9F38-45AF-94A1-1E27D8B19D21}" srcOrd="14" destOrd="0" presId="urn:microsoft.com/office/officeart/2008/layout/HexagonCluster"/>
    <dgm:cxn modelId="{DDA15420-E38B-4418-8BCA-86DD089C1558}" type="presParOf" srcId="{DF9DA6B6-9F38-45AF-94A1-1E27D8B19D21}" destId="{083B84E8-0499-42B4-ADB9-CABFAE223F85}" srcOrd="0" destOrd="0" presId="urn:microsoft.com/office/officeart/2008/layout/HexagonCluster"/>
    <dgm:cxn modelId="{0A7EC09D-1540-4C84-AC24-78902EF4AEEA}" type="presParOf" srcId="{80AA88A0-1185-415E-9726-E989D5078A51}" destId="{F27C3941-0835-43DA-A5CD-74E7303C47EE}" srcOrd="15" destOrd="0" presId="urn:microsoft.com/office/officeart/2008/layout/HexagonCluster"/>
    <dgm:cxn modelId="{3705CFF9-6759-4FDA-AED7-250AF8B9CB15}" type="presParOf" srcId="{F27C3941-0835-43DA-A5CD-74E7303C47EE}" destId="{EAA0EC2D-393B-49BD-95BB-E7668B2F12F3}" srcOrd="0" destOrd="0" presId="urn:microsoft.com/office/officeart/2008/layout/HexagonCluster"/>
    <dgm:cxn modelId="{D243553D-24FB-489F-BA28-A646B3719415}" type="presParOf" srcId="{80AA88A0-1185-415E-9726-E989D5078A51}" destId="{E2B49F4B-0357-46E0-9B49-3B5A386F06CC}" srcOrd="16" destOrd="0" presId="urn:microsoft.com/office/officeart/2008/layout/HexagonCluster"/>
    <dgm:cxn modelId="{AAECCA33-042F-420C-95FE-99F8E42BE0D5}" type="presParOf" srcId="{E2B49F4B-0357-46E0-9B49-3B5A386F06CC}" destId="{5CF277C4-4AF6-401F-B932-1D5484B4D6E3}" srcOrd="0" destOrd="0" presId="urn:microsoft.com/office/officeart/2008/layout/HexagonCluster"/>
    <dgm:cxn modelId="{515D82DE-0F1B-4044-9E9C-0B6857368211}" type="presParOf" srcId="{80AA88A0-1185-415E-9726-E989D5078A51}" destId="{5E76FADE-EED1-489E-90A1-9953D62DDA6B}" srcOrd="17" destOrd="0" presId="urn:microsoft.com/office/officeart/2008/layout/HexagonCluster"/>
    <dgm:cxn modelId="{1A537BEB-57A7-499D-B1F0-C3689852136A}" type="presParOf" srcId="{5E76FADE-EED1-489E-90A1-9953D62DDA6B}" destId="{274C6EC2-E8AA-4DFC-A1B1-6AFF7AAD479F}" srcOrd="0" destOrd="0" presId="urn:microsoft.com/office/officeart/2008/layout/HexagonCluster"/>
    <dgm:cxn modelId="{481B6D68-4C7B-4A5F-9191-661EFFC59278}" type="presParOf" srcId="{80AA88A0-1185-415E-9726-E989D5078A51}" destId="{FEDAE5C4-7050-4660-9041-A5D87DF135AC}" srcOrd="18" destOrd="0" presId="urn:microsoft.com/office/officeart/2008/layout/HexagonCluster"/>
    <dgm:cxn modelId="{6BFC3889-2E25-4F96-9DC3-2DC7A34BF5E0}" type="presParOf" srcId="{FEDAE5C4-7050-4660-9041-A5D87DF135AC}" destId="{63352708-5F22-4B8D-936C-216EE07FB253}" srcOrd="0" destOrd="0" presId="urn:microsoft.com/office/officeart/2008/layout/HexagonCluster"/>
    <dgm:cxn modelId="{58F734D1-E7B0-4533-A90E-3126A1F95AE9}" type="presParOf" srcId="{80AA88A0-1185-415E-9726-E989D5078A51}" destId="{2A50CB31-BAE3-48D0-BDED-D703BF164A63}" srcOrd="19" destOrd="0" presId="urn:microsoft.com/office/officeart/2008/layout/HexagonCluster"/>
    <dgm:cxn modelId="{090F19A2-126D-4704-9006-951C9BA38FC4}" type="presParOf" srcId="{2A50CB31-BAE3-48D0-BDED-D703BF164A63}" destId="{F8C2215B-5C5E-4DB4-852F-72FAD229A24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C1242-A61E-4007-864F-53E7F126EE92}">
      <dsp:nvSpPr>
        <dsp:cNvPr id="0" name=""/>
        <dsp:cNvSpPr/>
      </dsp:nvSpPr>
      <dsp:spPr>
        <a:xfrm>
          <a:off x="1372766" y="3577311"/>
          <a:ext cx="1595216" cy="136954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Weak Economy</a:t>
          </a:r>
          <a:endParaRPr lang="en-US" sz="1500" b="1" kern="1200" dirty="0"/>
        </a:p>
      </dsp:txBody>
      <dsp:txXfrm>
        <a:off x="1619829" y="3789422"/>
        <a:ext cx="1101090" cy="945319"/>
      </dsp:txXfrm>
    </dsp:sp>
    <dsp:sp modelId="{825D2E78-EDFE-46BA-A5D7-6F432C8D74A7}">
      <dsp:nvSpPr>
        <dsp:cNvPr id="0" name=""/>
        <dsp:cNvSpPr/>
      </dsp:nvSpPr>
      <dsp:spPr>
        <a:xfrm>
          <a:off x="1410827" y="4189722"/>
          <a:ext cx="186080" cy="16039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9A7E47-7CD1-47E3-B3B6-C9DE2928F22E}">
      <dsp:nvSpPr>
        <dsp:cNvPr id="0" name=""/>
        <dsp:cNvSpPr/>
      </dsp:nvSpPr>
      <dsp:spPr>
        <a:xfrm>
          <a:off x="0" y="2820181"/>
          <a:ext cx="1595216" cy="136954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/>
          <a:srcRect/>
          <a:stretch>
            <a:fillRect l="-11000" r="-11000"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1E04C-0848-486B-87AC-612FC8080A33}">
      <dsp:nvSpPr>
        <dsp:cNvPr id="0" name=""/>
        <dsp:cNvSpPr/>
      </dsp:nvSpPr>
      <dsp:spPr>
        <a:xfrm>
          <a:off x="1092799" y="4007821"/>
          <a:ext cx="186080" cy="16039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103764"/>
              <a:satOff val="4423"/>
              <a:lumOff val="9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45348-24E6-406D-B28D-8A28C6508743}">
      <dsp:nvSpPr>
        <dsp:cNvPr id="0" name=""/>
        <dsp:cNvSpPr/>
      </dsp:nvSpPr>
      <dsp:spPr>
        <a:xfrm>
          <a:off x="2677519" y="2685776"/>
          <a:ext cx="1731240" cy="162960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Project Management</a:t>
          </a:r>
          <a:endParaRPr lang="en-US" sz="1500" b="1" kern="1200" dirty="0"/>
        </a:p>
      </dsp:txBody>
      <dsp:txXfrm>
        <a:off x="2957589" y="2949404"/>
        <a:ext cx="1171100" cy="1102347"/>
      </dsp:txXfrm>
    </dsp:sp>
    <dsp:sp modelId="{1570B52A-628B-4C85-912E-CD1337360A52}">
      <dsp:nvSpPr>
        <dsp:cNvPr id="0" name=""/>
        <dsp:cNvSpPr/>
      </dsp:nvSpPr>
      <dsp:spPr>
        <a:xfrm>
          <a:off x="3843406" y="4000531"/>
          <a:ext cx="186080" cy="16039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207528"/>
              <a:satOff val="8847"/>
              <a:lumOff val="19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AC910-E85C-4250-B8AD-96E56258BCF7}">
      <dsp:nvSpPr>
        <dsp:cNvPr id="0" name=""/>
        <dsp:cNvSpPr/>
      </dsp:nvSpPr>
      <dsp:spPr>
        <a:xfrm>
          <a:off x="4117452" y="3574395"/>
          <a:ext cx="1595216" cy="136954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D1259-DF2F-42CE-8C61-C068AF60DACD}">
      <dsp:nvSpPr>
        <dsp:cNvPr id="0" name=""/>
        <dsp:cNvSpPr/>
      </dsp:nvSpPr>
      <dsp:spPr>
        <a:xfrm>
          <a:off x="4156359" y="4183890"/>
          <a:ext cx="186080" cy="16039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D3CF6-D5C0-4077-A5B7-16CBF2B47DCD}">
      <dsp:nvSpPr>
        <dsp:cNvPr id="0" name=""/>
        <dsp:cNvSpPr/>
      </dsp:nvSpPr>
      <dsp:spPr>
        <a:xfrm>
          <a:off x="1372766" y="2063051"/>
          <a:ext cx="1595216" cy="136954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Corruption</a:t>
          </a:r>
          <a:endParaRPr lang="en-US" sz="1500" b="1" kern="1200" dirty="0"/>
        </a:p>
      </dsp:txBody>
      <dsp:txXfrm>
        <a:off x="1619829" y="2275162"/>
        <a:ext cx="1101090" cy="945319"/>
      </dsp:txXfrm>
    </dsp:sp>
    <dsp:sp modelId="{6A62FE9C-5CA2-4CBC-93BD-2DAB98877DDA}">
      <dsp:nvSpPr>
        <dsp:cNvPr id="0" name=""/>
        <dsp:cNvSpPr/>
      </dsp:nvSpPr>
      <dsp:spPr>
        <a:xfrm>
          <a:off x="2465565" y="2088933"/>
          <a:ext cx="186080" cy="16039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415056"/>
              <a:satOff val="17694"/>
              <a:lumOff val="38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970D4-C1E4-4682-8DD7-4576D9EADFEC}">
      <dsp:nvSpPr>
        <dsp:cNvPr id="0" name=""/>
        <dsp:cNvSpPr/>
      </dsp:nvSpPr>
      <dsp:spPr>
        <a:xfrm>
          <a:off x="2745532" y="1301547"/>
          <a:ext cx="1595216" cy="136954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0BB53-13FC-4383-9919-BB11E4E6BFDB}">
      <dsp:nvSpPr>
        <dsp:cNvPr id="0" name=""/>
        <dsp:cNvSpPr/>
      </dsp:nvSpPr>
      <dsp:spPr>
        <a:xfrm>
          <a:off x="2790360" y="1908490"/>
          <a:ext cx="186080" cy="16039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518820"/>
              <a:satOff val="22117"/>
              <a:lumOff val="47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DB88A-7E9A-490B-A900-111461746289}">
      <dsp:nvSpPr>
        <dsp:cNvPr id="0" name=""/>
        <dsp:cNvSpPr/>
      </dsp:nvSpPr>
      <dsp:spPr>
        <a:xfrm>
          <a:off x="4117452" y="2060135"/>
          <a:ext cx="1595216" cy="136954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Poor Infrastructure</a:t>
          </a:r>
          <a:endParaRPr lang="en-US" sz="1500" b="1" kern="1200" dirty="0"/>
        </a:p>
      </dsp:txBody>
      <dsp:txXfrm>
        <a:off x="4364515" y="2272246"/>
        <a:ext cx="1101090" cy="945319"/>
      </dsp:txXfrm>
    </dsp:sp>
    <dsp:sp modelId="{1C2C19F2-6832-4DDF-B340-9EF06333C39F}">
      <dsp:nvSpPr>
        <dsp:cNvPr id="0" name=""/>
        <dsp:cNvSpPr/>
      </dsp:nvSpPr>
      <dsp:spPr>
        <a:xfrm>
          <a:off x="5497830" y="2667078"/>
          <a:ext cx="186080" cy="16039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B84E8-0499-42B4-ADB9-CABFAE223F85}">
      <dsp:nvSpPr>
        <dsp:cNvPr id="0" name=""/>
        <dsp:cNvSpPr/>
      </dsp:nvSpPr>
      <dsp:spPr>
        <a:xfrm>
          <a:off x="5490218" y="2830023"/>
          <a:ext cx="1595216" cy="136954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0EC2D-393B-49BD-95BB-E7668B2F12F3}">
      <dsp:nvSpPr>
        <dsp:cNvPr id="0" name=""/>
        <dsp:cNvSpPr/>
      </dsp:nvSpPr>
      <dsp:spPr>
        <a:xfrm>
          <a:off x="5801480" y="2854811"/>
          <a:ext cx="186080" cy="16039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726349"/>
              <a:satOff val="30964"/>
              <a:lumOff val="67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277C4-4AF6-401F-B932-1D5484B4D6E3}">
      <dsp:nvSpPr>
        <dsp:cNvPr id="0" name=""/>
        <dsp:cNvSpPr/>
      </dsp:nvSpPr>
      <dsp:spPr>
        <a:xfrm>
          <a:off x="5490218" y="1316128"/>
          <a:ext cx="1595216" cy="136954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Talent Gap</a:t>
          </a:r>
          <a:endParaRPr lang="en-US" sz="1500" b="1" kern="1200" dirty="0"/>
        </a:p>
      </dsp:txBody>
      <dsp:txXfrm>
        <a:off x="5737281" y="1528239"/>
        <a:ext cx="1101090" cy="945319"/>
      </dsp:txXfrm>
    </dsp:sp>
    <dsp:sp modelId="{274C6EC2-E8AA-4DFC-A1B1-6AFF7AAD479F}">
      <dsp:nvSpPr>
        <dsp:cNvPr id="0" name=""/>
        <dsp:cNvSpPr/>
      </dsp:nvSpPr>
      <dsp:spPr>
        <a:xfrm>
          <a:off x="6870596" y="1929998"/>
          <a:ext cx="186080" cy="16039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830112"/>
              <a:satOff val="35388"/>
              <a:lumOff val="76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52708-5F22-4B8D-936C-216EE07FB253}">
      <dsp:nvSpPr>
        <dsp:cNvPr id="0" name=""/>
        <dsp:cNvSpPr/>
      </dsp:nvSpPr>
      <dsp:spPr>
        <a:xfrm>
          <a:off x="6862984" y="2080184"/>
          <a:ext cx="1595216" cy="136954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/>
          <a:srcRect/>
          <a:stretch>
            <a:fillRect l="-14000" r="-14000"/>
          </a:stretch>
        </a:blip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2215B-5C5E-4DB4-852F-72FAD229A246}">
      <dsp:nvSpPr>
        <dsp:cNvPr id="0" name=""/>
        <dsp:cNvSpPr/>
      </dsp:nvSpPr>
      <dsp:spPr>
        <a:xfrm>
          <a:off x="7181012" y="2110805"/>
          <a:ext cx="186080" cy="16039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A96EFA-FC28-4F4B-B78E-3A0F96BD1F27}" type="datetimeFigureOut">
              <a:rPr lang="en-US"/>
              <a:pPr>
                <a:defRPr/>
              </a:pPr>
              <a:t>2/20/2016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CB5BA27-7BDD-482D-949A-E21B48B2E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154DCA-7131-4250-B23E-2874E896A8C5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2C5756-A115-40F0-90CF-71EEFE4F5A5A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768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2C5756-A115-40F0-90CF-71EEFE4F5A5A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8724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2C5756-A115-40F0-90CF-71EEFE4F5A5A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85880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2C5756-A115-40F0-90CF-71EEFE4F5A5A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161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2C5756-A115-40F0-90CF-71EEFE4F5A5A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5423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2C5756-A115-40F0-90CF-71EEFE4F5A5A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2C5756-A115-40F0-90CF-71EEFE4F5A5A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9636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2C5756-A115-40F0-90CF-71EEFE4F5A5A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1661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2C5756-A115-40F0-90CF-71EEFE4F5A5A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2716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2C5756-A115-40F0-90CF-71EEFE4F5A5A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4367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2C5756-A115-40F0-90CF-71EEFE4F5A5A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2085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2C5756-A115-40F0-90CF-71EEFE4F5A5A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6015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2C5756-A115-40F0-90CF-71EEFE4F5A5A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393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D9661-F082-44D2-A5B3-700B59EF5B0B}" type="datetime1">
              <a:rPr lang="en-US"/>
              <a:pPr>
                <a:defRPr/>
              </a:pPr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Broadsocket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8A268-244A-48E0-86D6-0CA446D36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0CA17-130C-4685-B466-591F5501A95F}" type="datetime1">
              <a:rPr lang="en-US"/>
              <a:pPr>
                <a:defRPr/>
              </a:pPr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Broadsocket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C756A-936D-4446-A482-FC935DE36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3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C9FED-57BD-4356-B98D-9E1356233B9E}" type="datetime1">
              <a:rPr lang="en-US"/>
              <a:pPr>
                <a:defRPr/>
              </a:pPr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Broadsocket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8E53B-C2CA-4A31-A8B9-2E5716023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7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25B5-DCEE-4E33-A3F2-E99AAFED24DD}" type="datetime1">
              <a:rPr lang="en-US"/>
              <a:pPr>
                <a:defRPr/>
              </a:pPr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Broadsocket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09186-A6CD-4368-A58B-0D91FC07F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2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AFB92-86E8-427A-B229-4CEE26D8E967}" type="datetime1">
              <a:rPr lang="en-US"/>
              <a:pPr>
                <a:defRPr/>
              </a:pPr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Broadsocket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75F23-B9A7-40C7-9815-A250AEB5B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1EE7E-3E3F-4E2A-A6F3-6DF31B9ABF7C}" type="datetime1">
              <a:rPr lang="en-US"/>
              <a:pPr>
                <a:defRPr/>
              </a:pPr>
              <a:t>2/20/2016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Broadsocket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AA4D6-1E67-437A-B15B-4B64B8ACE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7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0E2FF-7B0D-4415-944D-2B4C29936087}" type="datetime1">
              <a:rPr lang="en-US"/>
              <a:pPr>
                <a:defRPr/>
              </a:pPr>
              <a:t>2/20/2016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Broadsocket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0A605-DC3B-46C9-A25F-5BB9DBC98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5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8B6BF-D982-4368-80C6-FD09221062E7}" type="datetime1">
              <a:rPr lang="en-US"/>
              <a:pPr>
                <a:defRPr/>
              </a:pPr>
              <a:t>2/20/2016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Broadsocket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D242B-6184-4C0F-AA27-0BB30677A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6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B354E-18DF-4382-AC5E-0245AC9AC6C4}" type="datetime1">
              <a:rPr lang="en-US"/>
              <a:pPr>
                <a:defRPr/>
              </a:pPr>
              <a:t>2/20/2016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Broadsocket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E34AB-7577-4C4B-9838-35B45EA20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1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2D91-6607-4654-A130-9CEB7702C9DA}" type="datetime1">
              <a:rPr lang="en-US"/>
              <a:pPr>
                <a:defRPr/>
              </a:pPr>
              <a:t>2/20/2016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Broadsocket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987E-1CA1-4989-8867-030E2F82A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022-E713-4F18-9BDF-90CC42FDC987}" type="datetime1">
              <a:rPr lang="en-US"/>
              <a:pPr>
                <a:defRPr/>
              </a:pPr>
              <a:t>2/20/2016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Broadsocket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8A7DA-E89A-47E7-81C7-2B16AB16D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8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F12552-0D15-44FB-A39F-87BDD9F21591}" type="datetime1">
              <a:rPr lang="en-US"/>
              <a:pPr>
                <a:defRPr/>
              </a:pPr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Broadsocket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3A1B7C5-ADAE-40CE-A27D-5F01DD14A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10363200" cy="2590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Project Management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002060"/>
                </a:solidFill>
              </a:rPr>
              <a:t>for</a:t>
            </a: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Developing Countries</a:t>
            </a:r>
            <a:endParaRPr lang="en-US" altLang="en-US" dirty="0" smtClean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648200"/>
            <a:ext cx="8534400" cy="137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sz="2400" dirty="0" smtClean="0">
                <a:latin typeface="Candara" pitchFamily="34" charset="0"/>
              </a:rPr>
              <a:t>Adesoji Lawal, PMP, MNSE, MIEEE</a:t>
            </a:r>
            <a:r>
              <a:rPr lang="en-US" sz="2400" dirty="0">
                <a:latin typeface="Candara" pitchFamily="34" charset="0"/>
              </a:rPr>
              <a:t>, </a:t>
            </a:r>
            <a:r>
              <a:rPr lang="en-US" sz="2400" dirty="0" smtClean="0">
                <a:latin typeface="Candara" pitchFamily="34" charset="0"/>
              </a:rPr>
              <a:t>CEH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atin typeface="Candara" pitchFamily="34" charset="0"/>
              </a:rPr>
              <a:t>Managing </a:t>
            </a:r>
            <a:r>
              <a:rPr lang="en-US" sz="2400" dirty="0">
                <a:latin typeface="Candara" pitchFamily="34" charset="0"/>
              </a:rPr>
              <a:t>Consultant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latin typeface="Candara" pitchFamily="34" charset="0"/>
              </a:rPr>
              <a:t>Broadsocket Solutions Limited</a:t>
            </a:r>
          </a:p>
        </p:txBody>
      </p:sp>
      <p:pic>
        <p:nvPicPr>
          <p:cNvPr id="307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304800"/>
            <a:ext cx="2981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33362"/>
            <a:ext cx="1895475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"/>
            <a:ext cx="6553200" cy="639763"/>
          </a:xfrm>
          <a:ln>
            <a:solidFill>
              <a:srgbClr val="FF0000">
                <a:alpha val="18000"/>
              </a:srgbClr>
            </a:solidFill>
          </a:ln>
        </p:spPr>
        <p:txBody>
          <a:bodyPr rtlCol="0" anchor="t">
            <a:no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>
                <a:solidFill>
                  <a:srgbClr val="7030A0"/>
                </a:solidFill>
                <a:latin typeface="Candara" pitchFamily="34" charset="0"/>
              </a:rPr>
              <a:t>Project Management</a:t>
            </a:r>
            <a:endParaRPr lang="en-US" sz="4000" dirty="0">
              <a:solidFill>
                <a:srgbClr val="00206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5059363"/>
          </a:xfrm>
          <a:ln>
            <a:solidFill>
              <a:srgbClr val="FF0000">
                <a:alpha val="18039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None/>
            </a:pPr>
            <a:r>
              <a:rPr lang="en-US" altLang="en-US" sz="2000" i="1" dirty="0">
                <a:solidFill>
                  <a:srgbClr val="FF0000"/>
                </a:solidFill>
                <a:latin typeface="Candara" panose="020E0502030303020204" pitchFamily="34" charset="0"/>
              </a:rPr>
              <a:t>Pragmatic Approach</a:t>
            </a:r>
          </a:p>
          <a:p>
            <a:pPr marL="0" indent="0" eaLnBrk="1" hangingPunct="1">
              <a:buClr>
                <a:srgbClr val="FF0000"/>
              </a:buClr>
              <a:buSzPct val="120000"/>
              <a:buNone/>
            </a:pPr>
            <a:endParaRPr lang="en-US" altLang="en-US" sz="1800" dirty="0" smtClean="0">
              <a:latin typeface="Candara" panose="020E0502030303020204" pitchFamily="34" charset="0"/>
            </a:endParaRPr>
          </a:p>
          <a:p>
            <a:pPr marL="0" indent="0" eaLnBrk="1" hangingPunct="1">
              <a:buClr>
                <a:srgbClr val="FF0000"/>
              </a:buClr>
              <a:buSzPct val="120000"/>
              <a:buNone/>
            </a:pPr>
            <a:r>
              <a:rPr lang="en-US" altLang="en-US" sz="2000" b="1" i="1" spc="3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Accountability </a:t>
            </a:r>
            <a:r>
              <a:rPr lang="en-US" altLang="en-US" sz="2000" b="1" i="1" spc="300" dirty="0">
                <a:solidFill>
                  <a:srgbClr val="FF0000"/>
                </a:solidFill>
                <a:latin typeface="Candara" panose="020E0502030303020204" pitchFamily="34" charset="0"/>
              </a:rPr>
              <a:t>on </a:t>
            </a:r>
            <a:r>
              <a:rPr lang="en-US" altLang="en-US" sz="2000" b="1" i="1" spc="3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High</a:t>
            </a:r>
            <a:endParaRPr lang="en-US" altLang="en-US" sz="2000" b="1" i="1" spc="300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en-US" sz="1800" dirty="0" smtClean="0">
                <a:latin typeface="Candara" panose="020E0502030303020204" pitchFamily="34" charset="0"/>
              </a:rPr>
              <a:t>Ultimate accountability landing on sponsors and executives….. It puts responsibility on the top people, making them answer for mistakes made</a:t>
            </a: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endParaRPr lang="en-US" altLang="en-US" sz="1800" dirty="0">
              <a:latin typeface="Candara" panose="020E0502030303020204" pitchFamily="34" charset="0"/>
            </a:endParaRP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en-US" sz="1800" dirty="0" smtClean="0">
                <a:latin typeface="Candara" panose="020E0502030303020204" pitchFamily="34" charset="0"/>
              </a:rPr>
              <a:t>Accountability as a motivator</a:t>
            </a:r>
          </a:p>
          <a:p>
            <a:pPr marL="0" indent="0" eaLnBrk="1" hangingPunct="1">
              <a:buClr>
                <a:srgbClr val="FF0000"/>
              </a:buClr>
              <a:buSzPct val="120000"/>
              <a:buNone/>
            </a:pPr>
            <a:endParaRPr lang="en-US" altLang="en-US" sz="1800" dirty="0" smtClean="0">
              <a:latin typeface="Candara" panose="020E0502030303020204" pitchFamily="34" charset="0"/>
            </a:endParaRP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en-US" sz="1800" dirty="0" smtClean="0">
                <a:latin typeface="Candara" panose="020E0502030303020204" pitchFamily="34" charset="0"/>
              </a:rPr>
              <a:t>Leadership Without Excuses</a:t>
            </a:r>
          </a:p>
          <a:p>
            <a:pPr lvl="1" eaLnBrk="1" hangingPunct="1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ndara" panose="020E0502030303020204" pitchFamily="34" charset="0"/>
              </a:rPr>
              <a:t> </a:t>
            </a:r>
            <a:r>
              <a:rPr lang="en-US" altLang="en-US" sz="1800" dirty="0" smtClean="0">
                <a:latin typeface="Candara" panose="020E0502030303020204" pitchFamily="34" charset="0"/>
              </a:rPr>
              <a:t>Account for its activities</a:t>
            </a:r>
          </a:p>
          <a:p>
            <a:pPr lvl="1" eaLnBrk="1" hangingPunct="1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Candara" panose="020E0502030303020204" pitchFamily="34" charset="0"/>
              </a:rPr>
              <a:t> Accept responsibility for them</a:t>
            </a:r>
          </a:p>
          <a:p>
            <a:pPr lvl="1" eaLnBrk="1" hangingPunct="1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Candara" panose="020E0502030303020204" pitchFamily="34" charset="0"/>
              </a:rPr>
              <a:t> Disclose results in a transparent manner</a:t>
            </a:r>
          </a:p>
          <a:p>
            <a:pPr marL="0" indent="0" eaLnBrk="1" hangingPunct="1">
              <a:buClr>
                <a:srgbClr val="FF0000"/>
              </a:buClr>
              <a:buSzPct val="120000"/>
              <a:buNone/>
            </a:pPr>
            <a:endParaRPr lang="en-US" altLang="en-US" sz="1800" dirty="0" smtClean="0">
              <a:latin typeface="Candara" panose="020E0502030303020204" pitchFamily="34" charset="0"/>
            </a:endParaRPr>
          </a:p>
          <a:p>
            <a:pPr marL="0" indent="0" eaLnBrk="1" hangingPunct="1">
              <a:buClr>
                <a:srgbClr val="FF0000"/>
              </a:buClr>
              <a:buSzPct val="120000"/>
              <a:buNone/>
            </a:pPr>
            <a:endParaRPr lang="en-US" altLang="en-US" sz="1800" dirty="0">
              <a:latin typeface="Candara" panose="020E0502030303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0CB288-44A8-48C0-A46A-427BF2A7096B}" type="datetime1"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  <a:latin typeface="Candara" pitchFamily="34" charset="0"/>
                <a:ea typeface="+mj-ea"/>
                <a:cs typeface="+mj-cs"/>
              </a:rPr>
              <a:pPr>
                <a:defRPr/>
              </a:pPr>
              <a:t>2/20/2016</a:t>
            </a:fld>
            <a:endParaRPr lang="en-US" sz="1500" dirty="0">
              <a:solidFill>
                <a:schemeClr val="accent1">
                  <a:lumMod val="20000"/>
                  <a:lumOff val="80000"/>
                </a:schemeClr>
              </a:solidFill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E6FA841-043D-4F48-8FF5-AB0CFA841E8F}" type="slidenum">
              <a:rPr lang="en-US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pPr eaLnBrk="1" hangingPunct="1">
                <a:defRPr/>
              </a:pPr>
              <a:t>10</a:t>
            </a:fld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itchFamily="34" charset="0"/>
              </a:rPr>
              <a:t>www.Broadsocket.com</a:t>
            </a:r>
          </a:p>
        </p:txBody>
      </p:sp>
      <p:pic>
        <p:nvPicPr>
          <p:cNvPr id="51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856" y="210987"/>
            <a:ext cx="2227543" cy="3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"/>
            <a:ext cx="1895475" cy="676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592119"/>
            <a:ext cx="3343774" cy="357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81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"/>
            <a:ext cx="6553200" cy="639763"/>
          </a:xfrm>
          <a:ln>
            <a:solidFill>
              <a:srgbClr val="FF0000">
                <a:alpha val="18000"/>
              </a:srgbClr>
            </a:solidFill>
          </a:ln>
        </p:spPr>
        <p:txBody>
          <a:bodyPr rtlCol="0" anchor="t">
            <a:no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>
                <a:solidFill>
                  <a:srgbClr val="7030A0"/>
                </a:solidFill>
                <a:latin typeface="Candara" pitchFamily="34" charset="0"/>
              </a:rPr>
              <a:t>Project Management</a:t>
            </a:r>
            <a:endParaRPr lang="en-US" sz="4000" dirty="0">
              <a:solidFill>
                <a:srgbClr val="00206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5059363"/>
          </a:xfrm>
          <a:ln>
            <a:solidFill>
              <a:srgbClr val="FF0000">
                <a:alpha val="18039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None/>
            </a:pPr>
            <a:r>
              <a:rPr lang="en-US" altLang="en-US" sz="2000" i="1" dirty="0">
                <a:solidFill>
                  <a:srgbClr val="FF0000"/>
                </a:solidFill>
                <a:latin typeface="Candara" panose="020E0502030303020204" pitchFamily="34" charset="0"/>
              </a:rPr>
              <a:t>Pragmatic Approach</a:t>
            </a:r>
          </a:p>
          <a:p>
            <a:pPr marL="0" indent="0" eaLnBrk="1" hangingPunct="1">
              <a:buClr>
                <a:srgbClr val="FF0000"/>
              </a:buClr>
              <a:buSzPct val="120000"/>
              <a:buNone/>
            </a:pPr>
            <a:endParaRPr lang="en-US" altLang="en-US" sz="1800" dirty="0" smtClean="0">
              <a:latin typeface="Candara" panose="020E0502030303020204" pitchFamily="34" charset="0"/>
            </a:endParaRPr>
          </a:p>
          <a:p>
            <a:pPr marL="0" indent="0" eaLnBrk="1" hangingPunct="1">
              <a:buClr>
                <a:srgbClr val="FF0000"/>
              </a:buClr>
              <a:buSzPct val="120000"/>
              <a:buNone/>
            </a:pPr>
            <a:endParaRPr lang="en-US" altLang="en-US" sz="1800" dirty="0">
              <a:latin typeface="Candara" panose="020E0502030303020204" pitchFamily="34" charset="0"/>
            </a:endParaRPr>
          </a:p>
          <a:p>
            <a:pPr marL="0" indent="0" eaLnBrk="1" hangingPunct="1">
              <a:buClr>
                <a:srgbClr val="FF0000"/>
              </a:buClr>
              <a:buSzPct val="120000"/>
              <a:buNone/>
            </a:pPr>
            <a:endParaRPr lang="en-US" altLang="en-US" sz="1800" dirty="0" smtClean="0">
              <a:latin typeface="Candara" panose="020E0502030303020204" pitchFamily="34" charset="0"/>
            </a:endParaRPr>
          </a:p>
          <a:p>
            <a:pPr marL="0" indent="0" eaLnBrk="1" hangingPunct="1">
              <a:buClr>
                <a:srgbClr val="FF0000"/>
              </a:buClr>
              <a:buSzPct val="120000"/>
              <a:buNone/>
            </a:pPr>
            <a:endParaRPr lang="en-US" altLang="en-US" sz="1800" dirty="0" smtClean="0">
              <a:latin typeface="Candara" panose="020E0502030303020204" pitchFamily="34" charset="0"/>
            </a:endParaRPr>
          </a:p>
          <a:p>
            <a:pPr marL="0" indent="0" eaLnBrk="1" hangingPunct="1">
              <a:buClr>
                <a:srgbClr val="FF0000"/>
              </a:buClr>
              <a:buSzPct val="120000"/>
              <a:buNone/>
            </a:pPr>
            <a:r>
              <a:rPr lang="en-US" altLang="en-US" sz="2000" b="1" i="1" spc="300" dirty="0">
                <a:solidFill>
                  <a:srgbClr val="FF0000"/>
                </a:solidFill>
                <a:latin typeface="Candara" panose="020E0502030303020204" pitchFamily="34" charset="0"/>
              </a:rPr>
              <a:t>The Sustainability Balancing Act</a:t>
            </a: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en-US" sz="1800" dirty="0" smtClean="0">
                <a:latin typeface="Candara" panose="020E0502030303020204" pitchFamily="34" charset="0"/>
              </a:rPr>
              <a:t>Incorporating Sustainability Into Our Projects.</a:t>
            </a:r>
            <a:endParaRPr lang="en-US" altLang="en-US" sz="1800" dirty="0" smtClean="0">
              <a:latin typeface="Candara" panose="020E0502030303020204" pitchFamily="34" charset="0"/>
            </a:endParaRPr>
          </a:p>
          <a:p>
            <a:pPr marL="0" indent="0" eaLnBrk="1" hangingPunct="1">
              <a:buClr>
                <a:srgbClr val="FF0000"/>
              </a:buClr>
              <a:buSzPct val="120000"/>
              <a:buNone/>
            </a:pPr>
            <a:endParaRPr lang="en-US" altLang="en-US" sz="1800" dirty="0" smtClean="0">
              <a:latin typeface="Candara" panose="020E0502030303020204" pitchFamily="34" charset="0"/>
            </a:endParaRP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en-US" sz="1800" dirty="0" smtClean="0">
                <a:latin typeface="Candara" panose="020E0502030303020204" pitchFamily="34" charset="0"/>
              </a:rPr>
              <a:t>Government and Organizations should be able to tie a number of project together to achieve a Higher Strategic </a:t>
            </a:r>
            <a:r>
              <a:rPr lang="en-US" altLang="en-US" sz="1800" dirty="0">
                <a:latin typeface="Candara" panose="020E0502030303020204" pitchFamily="34" charset="0"/>
              </a:rPr>
              <a:t>G</a:t>
            </a:r>
            <a:r>
              <a:rPr lang="en-US" altLang="en-US" sz="1800" dirty="0" smtClean="0">
                <a:latin typeface="Candara" panose="020E0502030303020204" pitchFamily="34" charset="0"/>
              </a:rPr>
              <a:t>oal</a:t>
            </a: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endParaRPr lang="en-US" altLang="en-US" sz="1800" dirty="0">
              <a:latin typeface="Candara" panose="020E0502030303020204" pitchFamily="34" charset="0"/>
            </a:endParaRP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en-US" sz="1800" dirty="0" smtClean="0">
                <a:latin typeface="Candara" panose="020E0502030303020204" pitchFamily="34" charset="0"/>
              </a:rPr>
              <a:t>Think Long Term</a:t>
            </a:r>
            <a:endParaRPr lang="en-US" altLang="en-US" sz="1800" dirty="0">
              <a:latin typeface="Candara" panose="020E0502030303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0CB288-44A8-48C0-A46A-427BF2A7096B}" type="datetime1"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  <a:latin typeface="Candara" pitchFamily="34" charset="0"/>
                <a:ea typeface="+mj-ea"/>
                <a:cs typeface="+mj-cs"/>
              </a:rPr>
              <a:pPr>
                <a:defRPr/>
              </a:pPr>
              <a:t>2/20/2016</a:t>
            </a:fld>
            <a:endParaRPr lang="en-US" sz="1500" dirty="0">
              <a:solidFill>
                <a:schemeClr val="accent1">
                  <a:lumMod val="20000"/>
                  <a:lumOff val="80000"/>
                </a:schemeClr>
              </a:solidFill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E6FA841-043D-4F48-8FF5-AB0CFA841E8F}" type="slidenum">
              <a:rPr lang="en-US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pPr eaLnBrk="1" hangingPunct="1">
                <a:defRPr/>
              </a:pPr>
              <a:t>11</a:t>
            </a:fld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itchFamily="34" charset="0"/>
              </a:rPr>
              <a:t>www.Broadsocket.com</a:t>
            </a:r>
          </a:p>
        </p:txBody>
      </p:sp>
      <p:pic>
        <p:nvPicPr>
          <p:cNvPr id="51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856" y="210987"/>
            <a:ext cx="2227543" cy="3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"/>
            <a:ext cx="1895475" cy="676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1249363"/>
            <a:ext cx="3801005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95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pectrumcenter.umich.edu/sites/spectrumcenter.umich.edu/files/field/image/resear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40243"/>
            <a:ext cx="791527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5059363"/>
          </a:xfrm>
          <a:ln>
            <a:solidFill>
              <a:srgbClr val="FF0000">
                <a:alpha val="18039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None/>
            </a:pPr>
            <a:r>
              <a:rPr lang="en-US" altLang="en-US" sz="2000" i="1" dirty="0">
                <a:solidFill>
                  <a:srgbClr val="FF0000"/>
                </a:solidFill>
                <a:latin typeface="Candara" panose="020E0502030303020204" pitchFamily="34" charset="0"/>
              </a:rPr>
              <a:t>Pragmatic Approach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000" b="1" i="1" spc="300" dirty="0" smtClean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marL="0" indent="0" eaLnBrk="1" hangingPunct="1">
              <a:buClr>
                <a:srgbClr val="FF0000"/>
              </a:buClr>
              <a:buSzPct val="120000"/>
              <a:buNone/>
            </a:pPr>
            <a:r>
              <a:rPr lang="en-US" altLang="en-US" sz="2000" b="1" i="1" spc="3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Educate </a:t>
            </a:r>
            <a:r>
              <a:rPr lang="en-US" altLang="en-US" sz="2000" b="1" i="1" spc="300" dirty="0">
                <a:solidFill>
                  <a:srgbClr val="FF0000"/>
                </a:solidFill>
                <a:latin typeface="Candara" panose="020E0502030303020204" pitchFamily="34" charset="0"/>
              </a:rPr>
              <a:t>to Innovate</a:t>
            </a: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en-US" sz="1800" dirty="0" smtClean="0">
                <a:latin typeface="Candara" panose="020E0502030303020204" pitchFamily="34" charset="0"/>
              </a:rPr>
              <a:t>Actively </a:t>
            </a:r>
            <a:r>
              <a:rPr lang="en-US" altLang="en-US" sz="1800" dirty="0" smtClean="0">
                <a:latin typeface="Candara" panose="020E0502030303020204" pitchFamily="34" charset="0"/>
              </a:rPr>
              <a:t>investing in </a:t>
            </a:r>
            <a:r>
              <a:rPr lang="en-US" altLang="en-US" sz="1800" dirty="0" smtClean="0">
                <a:latin typeface="Candara" panose="020E0502030303020204" pitchFamily="34" charset="0"/>
              </a:rPr>
              <a:t>Human Capital, </a:t>
            </a:r>
            <a:r>
              <a:rPr lang="en-US" altLang="en-US" sz="1800" dirty="0">
                <a:latin typeface="Candara" panose="020E0502030303020204" pitchFamily="34" charset="0"/>
              </a:rPr>
              <a:t>including </a:t>
            </a:r>
            <a:r>
              <a:rPr lang="en-US" altLang="en-US" sz="1800" dirty="0" smtClean="0">
                <a:latin typeface="Candara" panose="020E0502030303020204" pitchFamily="34" charset="0"/>
              </a:rPr>
              <a:t>a new </a:t>
            </a:r>
            <a:r>
              <a:rPr lang="en-US" altLang="en-US" sz="1800" dirty="0">
                <a:latin typeface="Candara" panose="020E0502030303020204" pitchFamily="34" charset="0"/>
              </a:rPr>
              <a:t>generation of </a:t>
            </a:r>
            <a:r>
              <a:rPr lang="en-US" altLang="en-US" sz="1800" dirty="0" smtClean="0">
                <a:latin typeface="Candara" panose="020E0502030303020204" pitchFamily="34" charset="0"/>
              </a:rPr>
              <a:t>Project Management Leaders.</a:t>
            </a:r>
            <a:endParaRPr lang="en-US" altLang="en-US" sz="1800" dirty="0" smtClean="0">
              <a:latin typeface="Candara" panose="020E0502030303020204" pitchFamily="34" charset="0"/>
            </a:endParaRP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endParaRPr lang="en-US" altLang="en-US" sz="1800" dirty="0">
              <a:latin typeface="Candara" panose="020E0502030303020204" pitchFamily="34" charset="0"/>
            </a:endParaRP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en-US" sz="1800" dirty="0" smtClean="0">
                <a:latin typeface="Candara" panose="020E0502030303020204" pitchFamily="34" charset="0"/>
              </a:rPr>
              <a:t> </a:t>
            </a:r>
            <a:r>
              <a:rPr lang="en-US" altLang="en-US" sz="1800" dirty="0">
                <a:latin typeface="Candara" panose="020E0502030303020204" pitchFamily="34" charset="0"/>
              </a:rPr>
              <a:t>More </a:t>
            </a:r>
            <a:r>
              <a:rPr lang="en-US" altLang="en-US" sz="1800" dirty="0" smtClean="0">
                <a:latin typeface="Candara" panose="020E0502030303020204" pitchFamily="34" charset="0"/>
              </a:rPr>
              <a:t>Institutions of Learning Should Take on Project Management…Secondary and Tertiary</a:t>
            </a: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endParaRPr lang="en-US" altLang="en-US" sz="1800" dirty="0">
              <a:latin typeface="Candara" panose="020E0502030303020204" pitchFamily="34" charset="0"/>
            </a:endParaRP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en-US" sz="1800" dirty="0" smtClean="0">
                <a:latin typeface="Candara" panose="020E0502030303020204" pitchFamily="34" charset="0"/>
              </a:rPr>
              <a:t>More Research and Studies To Carve Out Project Management Best Practices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"/>
            <a:ext cx="6553200" cy="639763"/>
          </a:xfrm>
          <a:ln>
            <a:solidFill>
              <a:srgbClr val="FF0000">
                <a:alpha val="18000"/>
              </a:srgbClr>
            </a:solidFill>
          </a:ln>
        </p:spPr>
        <p:txBody>
          <a:bodyPr rtlCol="0" anchor="t">
            <a:no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>
                <a:solidFill>
                  <a:srgbClr val="7030A0"/>
                </a:solidFill>
                <a:latin typeface="Candara" pitchFamily="34" charset="0"/>
              </a:rPr>
              <a:t>Project Management</a:t>
            </a:r>
            <a:endParaRPr lang="en-US" sz="4000" dirty="0">
              <a:solidFill>
                <a:srgbClr val="00206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0CB288-44A8-48C0-A46A-427BF2A7096B}" type="datetime1"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  <a:latin typeface="Candara" pitchFamily="34" charset="0"/>
                <a:ea typeface="+mj-ea"/>
                <a:cs typeface="+mj-cs"/>
              </a:rPr>
              <a:pPr>
                <a:defRPr/>
              </a:pPr>
              <a:t>2/20/2016</a:t>
            </a:fld>
            <a:endParaRPr lang="en-US" sz="1500" dirty="0">
              <a:solidFill>
                <a:schemeClr val="accent1">
                  <a:lumMod val="20000"/>
                  <a:lumOff val="80000"/>
                </a:schemeClr>
              </a:solidFill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E6FA841-043D-4F48-8FF5-AB0CFA841E8F}" type="slidenum">
              <a:rPr lang="en-US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pPr eaLnBrk="1" hangingPunct="1">
                <a:defRPr/>
              </a:pPr>
              <a:t>12</a:t>
            </a:fld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itchFamily="34" charset="0"/>
              </a:rPr>
              <a:t>www.Broadsocket.com</a:t>
            </a:r>
          </a:p>
        </p:txBody>
      </p:sp>
      <p:pic>
        <p:nvPicPr>
          <p:cNvPr id="512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856" y="210987"/>
            <a:ext cx="2227543" cy="3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76200"/>
            <a:ext cx="18954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1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"/>
            <a:ext cx="6553200" cy="639763"/>
          </a:xfrm>
          <a:ln>
            <a:solidFill>
              <a:srgbClr val="FF0000">
                <a:alpha val="18000"/>
              </a:srgbClr>
            </a:solidFill>
          </a:ln>
        </p:spPr>
        <p:txBody>
          <a:bodyPr rtlCol="0" anchor="t">
            <a:no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>
                <a:solidFill>
                  <a:srgbClr val="7030A0"/>
                </a:solidFill>
                <a:latin typeface="Candara" pitchFamily="34" charset="0"/>
              </a:rPr>
              <a:t>Project Management</a:t>
            </a:r>
            <a:endParaRPr lang="en-US" sz="4000" dirty="0">
              <a:solidFill>
                <a:srgbClr val="00206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5059363"/>
          </a:xfrm>
          <a:ln>
            <a:solidFill>
              <a:srgbClr val="FF0000">
                <a:alpha val="18039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None/>
            </a:pPr>
            <a:r>
              <a:rPr lang="en-US" altLang="en-US" sz="2000" i="1" dirty="0">
                <a:solidFill>
                  <a:srgbClr val="FF0000"/>
                </a:solidFill>
                <a:latin typeface="Candara" panose="020E0502030303020204" pitchFamily="34" charset="0"/>
              </a:rPr>
              <a:t>Pragmatic </a:t>
            </a:r>
            <a:r>
              <a:rPr lang="en-US" altLang="en-US" sz="2000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Approach</a:t>
            </a:r>
          </a:p>
          <a:p>
            <a:pPr eaLnBrk="1" hangingPunct="1">
              <a:buNone/>
            </a:pPr>
            <a:endParaRPr lang="en-US" altLang="en-US" sz="2000" i="1" dirty="0" smtClean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eaLnBrk="1" hangingPunct="1">
              <a:buNone/>
            </a:pPr>
            <a:r>
              <a:rPr lang="en-US" altLang="en-US" sz="2000" i="1" dirty="0">
                <a:solidFill>
                  <a:srgbClr val="FF0000"/>
                </a:solidFill>
                <a:latin typeface="Candara" panose="020E0502030303020204" pitchFamily="34" charset="0"/>
              </a:rPr>
              <a:t>I</a:t>
            </a:r>
            <a:r>
              <a:rPr lang="en-US" altLang="en-US" sz="2000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n Conclusion</a:t>
            </a:r>
            <a:r>
              <a:rPr lang="en-US" altLang="en-US" sz="2000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:</a:t>
            </a:r>
            <a:endParaRPr lang="en-US" altLang="en-US" sz="2000" i="1" dirty="0" smtClean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marL="1828800" lvl="4" indent="0" eaLnBrk="1" hangingPunct="1">
              <a:buClr>
                <a:srgbClr val="FF0000"/>
              </a:buClr>
              <a:buSzPct val="120000"/>
              <a:buNone/>
            </a:pPr>
            <a:r>
              <a:rPr lang="en-US" altLang="en-US" sz="2800" b="1" i="1" u="sng" dirty="0" smtClean="0">
                <a:solidFill>
                  <a:srgbClr val="002060"/>
                </a:solidFill>
                <a:latin typeface="Candara" panose="020E0502030303020204" pitchFamily="34" charset="0"/>
              </a:rPr>
              <a:t>How </a:t>
            </a:r>
            <a:r>
              <a:rPr lang="en-US" altLang="en-US" sz="2800" b="1" i="1" u="sng" dirty="0">
                <a:solidFill>
                  <a:srgbClr val="002060"/>
                </a:solidFill>
                <a:latin typeface="Candara" panose="020E0502030303020204" pitchFamily="34" charset="0"/>
              </a:rPr>
              <a:t>much </a:t>
            </a:r>
            <a:r>
              <a:rPr lang="en-US" altLang="en-US" sz="1800" b="1" i="1" u="sng" dirty="0">
                <a:solidFill>
                  <a:srgbClr val="002060"/>
                </a:solidFill>
                <a:latin typeface="Candara" panose="020E0502030303020204" pitchFamily="34" charset="0"/>
              </a:rPr>
              <a:t>up-front planning should we do? </a:t>
            </a:r>
            <a:r>
              <a:rPr lang="en-US" altLang="en-US" sz="1800" dirty="0">
                <a:latin typeface="Candara" panose="020E0502030303020204" pitchFamily="34" charset="0"/>
              </a:rPr>
              <a:t>How many people should we hire? How many meetings, documents and procedures do we </a:t>
            </a:r>
            <a:r>
              <a:rPr lang="en-US" altLang="en-US" sz="1800" dirty="0" smtClean="0">
                <a:latin typeface="Candara" panose="020E0502030303020204" pitchFamily="34" charset="0"/>
              </a:rPr>
              <a:t>need?</a:t>
            </a:r>
          </a:p>
          <a:p>
            <a:pPr marL="2171700" lvl="4" indent="-342900" eaLnBrk="1" hangingPunct="1"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en-US" altLang="en-US" sz="1800" b="1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Just </a:t>
            </a:r>
            <a:r>
              <a:rPr lang="en-US" altLang="en-US" sz="1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Enough</a:t>
            </a:r>
            <a:r>
              <a:rPr lang="en-US" altLang="en-US" sz="1800" dirty="0">
                <a:latin typeface="Candara" panose="020E0502030303020204" pitchFamily="34" charset="0"/>
              </a:rPr>
              <a:t>. Only do enough </a:t>
            </a:r>
            <a:r>
              <a:rPr lang="en-US" altLang="en-US" sz="1800" dirty="0" err="1" smtClean="0">
                <a:latin typeface="Candara" panose="020E0502030303020204" pitchFamily="34" charset="0"/>
              </a:rPr>
              <a:t>preperation</a:t>
            </a:r>
            <a:r>
              <a:rPr lang="en-US" altLang="en-US" sz="1800" dirty="0" smtClean="0">
                <a:latin typeface="Candara" panose="020E0502030303020204" pitchFamily="34" charset="0"/>
              </a:rPr>
              <a:t> </a:t>
            </a:r>
            <a:r>
              <a:rPr lang="en-US" altLang="en-US" sz="1800" dirty="0">
                <a:latin typeface="Candara" panose="020E0502030303020204" pitchFamily="34" charset="0"/>
              </a:rPr>
              <a:t>or support work to achieve the </a:t>
            </a:r>
            <a:r>
              <a:rPr lang="en-US" altLang="en-US" sz="1800" dirty="0" smtClean="0">
                <a:latin typeface="Candara" panose="020E0502030303020204" pitchFamily="34" charset="0"/>
              </a:rPr>
              <a:t>primary goal </a:t>
            </a:r>
            <a:r>
              <a:rPr lang="en-US" altLang="en-US" sz="1800" dirty="0">
                <a:latin typeface="Candara" panose="020E0502030303020204" pitchFamily="34" charset="0"/>
              </a:rPr>
              <a:t>of </a:t>
            </a:r>
            <a:r>
              <a:rPr lang="en-US" altLang="en-US" sz="1800" dirty="0" smtClean="0">
                <a:latin typeface="Candara" panose="020E0502030303020204" pitchFamily="34" charset="0"/>
              </a:rPr>
              <a:t>delivering </a:t>
            </a:r>
            <a:r>
              <a:rPr lang="en-US" altLang="en-US" sz="1800" dirty="0" smtClean="0">
                <a:latin typeface="Candara" panose="020E0502030303020204" pitchFamily="34" charset="0"/>
              </a:rPr>
              <a:t>value.</a:t>
            </a:r>
          </a:p>
          <a:p>
            <a:pPr marL="2171700" lvl="4" indent="-342900" eaLnBrk="1" hangingPunct="1">
              <a:buClr>
                <a:srgbClr val="FF0000"/>
              </a:buClr>
              <a:buSzPct val="120000"/>
              <a:buFont typeface="+mj-lt"/>
              <a:buAutoNum type="arabicPeriod"/>
            </a:pPr>
            <a:endParaRPr lang="en-US" altLang="en-US" sz="1800" dirty="0" smtClean="0">
              <a:latin typeface="Candara" panose="020E0502030303020204" pitchFamily="34" charset="0"/>
            </a:endParaRPr>
          </a:p>
          <a:p>
            <a:pPr marL="2171700" lvl="4" indent="-342900" eaLnBrk="1" hangingPunct="1"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en-US" altLang="en-US" sz="1800" b="1" dirty="0" smtClean="0">
                <a:latin typeface="Candara" panose="020E0502030303020204" pitchFamily="34" charset="0"/>
              </a:rPr>
              <a:t> </a:t>
            </a:r>
            <a:r>
              <a:rPr lang="en-US" altLang="en-US" sz="1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Just in Time. </a:t>
            </a:r>
            <a:r>
              <a:rPr lang="en-US" altLang="en-US" sz="1800" dirty="0">
                <a:latin typeface="Candara" panose="020E0502030303020204" pitchFamily="34" charset="0"/>
              </a:rPr>
              <a:t>You could </a:t>
            </a:r>
            <a:r>
              <a:rPr lang="en-US" altLang="en-US" sz="1800" dirty="0" smtClean="0">
                <a:latin typeface="Candara" panose="020E0502030303020204" pitchFamily="34" charset="0"/>
              </a:rPr>
              <a:t>be crafting </a:t>
            </a:r>
            <a:r>
              <a:rPr lang="en-US" altLang="en-US" sz="1800" dirty="0">
                <a:latin typeface="Candara" panose="020E0502030303020204" pitchFamily="34" charset="0"/>
              </a:rPr>
              <a:t>lightweight documents, lightweight </a:t>
            </a:r>
            <a:r>
              <a:rPr lang="en-US" altLang="en-US" sz="1800" dirty="0" smtClean="0">
                <a:latin typeface="Candara" panose="020E0502030303020204" pitchFamily="34" charset="0"/>
              </a:rPr>
              <a:t>architecture and </a:t>
            </a:r>
            <a:r>
              <a:rPr lang="en-US" altLang="en-US" sz="1800" dirty="0">
                <a:latin typeface="Candara" panose="020E0502030303020204" pitchFamily="34" charset="0"/>
              </a:rPr>
              <a:t>lightweight processes—and still be doing </a:t>
            </a:r>
            <a:r>
              <a:rPr lang="en-US" altLang="en-US" sz="1800" dirty="0" smtClean="0">
                <a:latin typeface="Candara" panose="020E0502030303020204" pitchFamily="34" charset="0"/>
              </a:rPr>
              <a:t>all that </a:t>
            </a:r>
            <a:r>
              <a:rPr lang="en-US" altLang="en-US" sz="1800" dirty="0">
                <a:latin typeface="Candara" panose="020E0502030303020204" pitchFamily="34" charset="0"/>
              </a:rPr>
              <a:t>lightweight work way too </a:t>
            </a:r>
            <a:r>
              <a:rPr lang="en-US" altLang="en-US" sz="1800" dirty="0" smtClean="0">
                <a:latin typeface="Candara" panose="020E0502030303020204" pitchFamily="34" charset="0"/>
              </a:rPr>
              <a:t>prematurely</a:t>
            </a:r>
          </a:p>
          <a:p>
            <a:pPr marL="2171700" lvl="4" indent="-342900" eaLnBrk="1" hangingPunct="1">
              <a:buClr>
                <a:srgbClr val="FF0000"/>
              </a:buClr>
              <a:buSzPct val="120000"/>
              <a:buFont typeface="+mj-lt"/>
              <a:buAutoNum type="arabicPeriod"/>
            </a:pPr>
            <a:endParaRPr lang="en-US" altLang="en-US" sz="1800" dirty="0" smtClean="0">
              <a:latin typeface="Candara" panose="020E0502030303020204" pitchFamily="34" charset="0"/>
            </a:endParaRPr>
          </a:p>
          <a:p>
            <a:pPr marL="2171700" lvl="4" indent="-342900" eaLnBrk="1" hangingPunct="1"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en-US" altLang="en-US" sz="1800" b="1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Just </a:t>
            </a:r>
            <a:r>
              <a:rPr lang="en-US" altLang="en-US" sz="1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Because. </a:t>
            </a:r>
            <a:r>
              <a:rPr lang="en-US" altLang="en-US" sz="1800" dirty="0">
                <a:latin typeface="Candara" panose="020E0502030303020204" pitchFamily="34" charset="0"/>
              </a:rPr>
              <a:t>This is the constraint that keeps us grounded in reality. I </a:t>
            </a:r>
            <a:r>
              <a:rPr lang="en-US" altLang="en-US" sz="1800" dirty="0" smtClean="0">
                <a:latin typeface="Candara" panose="020E0502030303020204" pitchFamily="34" charset="0"/>
              </a:rPr>
              <a:t>know the </a:t>
            </a:r>
            <a:r>
              <a:rPr lang="en-US" altLang="en-US" sz="1800" dirty="0">
                <a:latin typeface="Candara" panose="020E0502030303020204" pitchFamily="34" charset="0"/>
              </a:rPr>
              <a:t>40-page template violates “just enough documentation</a:t>
            </a:r>
            <a:r>
              <a:rPr lang="en-US" altLang="en-US" sz="1800" dirty="0" smtClean="0">
                <a:latin typeface="Candara" panose="020E0502030303020204" pitchFamily="34" charset="0"/>
              </a:rPr>
              <a:t>,” but </a:t>
            </a:r>
            <a:r>
              <a:rPr lang="en-US" altLang="en-US" sz="1800" dirty="0">
                <a:latin typeface="Candara" panose="020E0502030303020204" pitchFamily="34" charset="0"/>
              </a:rPr>
              <a:t>we’re going to use it, just because we </a:t>
            </a:r>
            <a:r>
              <a:rPr lang="en-US" altLang="en-US" sz="1800" dirty="0" smtClean="0">
                <a:latin typeface="Candara" panose="020E0502030303020204" pitchFamily="34" charset="0"/>
              </a:rPr>
              <a:t>won’t get </a:t>
            </a:r>
            <a:r>
              <a:rPr lang="en-US" altLang="en-US" sz="1800" dirty="0">
                <a:latin typeface="Candara" panose="020E0502030303020204" pitchFamily="34" charset="0"/>
              </a:rPr>
              <a:t>sign-off without it</a:t>
            </a:r>
            <a:endParaRPr lang="en-US" altLang="en-US" sz="1800" dirty="0" smtClean="0">
              <a:latin typeface="Candara" panose="020E0502030303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0CB288-44A8-48C0-A46A-427BF2A7096B}" type="datetime1"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  <a:latin typeface="Candara" pitchFamily="34" charset="0"/>
                <a:ea typeface="+mj-ea"/>
                <a:cs typeface="+mj-cs"/>
              </a:rPr>
              <a:pPr>
                <a:defRPr/>
              </a:pPr>
              <a:t>2/20/2016</a:t>
            </a:fld>
            <a:endParaRPr lang="en-US" sz="1500" dirty="0">
              <a:solidFill>
                <a:schemeClr val="accent1">
                  <a:lumMod val="20000"/>
                  <a:lumOff val="80000"/>
                </a:schemeClr>
              </a:solidFill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E6FA841-043D-4F48-8FF5-AB0CFA841E8F}" type="slidenum">
              <a:rPr lang="en-US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pPr eaLnBrk="1" hangingPunct="1">
                <a:defRPr/>
              </a:pPr>
              <a:t>13</a:t>
            </a:fld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itchFamily="34" charset="0"/>
              </a:rPr>
              <a:t>www.Broadsocket.com</a:t>
            </a:r>
          </a:p>
        </p:txBody>
      </p:sp>
      <p:pic>
        <p:nvPicPr>
          <p:cNvPr id="51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856" y="210987"/>
            <a:ext cx="2227543" cy="3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"/>
            <a:ext cx="1895475" cy="676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72" y="3672681"/>
            <a:ext cx="1694392" cy="138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08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"/>
            <a:ext cx="6553200" cy="639763"/>
          </a:xfrm>
          <a:ln>
            <a:solidFill>
              <a:srgbClr val="FF0000">
                <a:alpha val="18000"/>
              </a:srgbClr>
            </a:solidFill>
          </a:ln>
        </p:spPr>
        <p:txBody>
          <a:bodyPr rtlCol="0" anchor="t">
            <a:no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>
                <a:solidFill>
                  <a:srgbClr val="7030A0"/>
                </a:solidFill>
                <a:latin typeface="Candara" pitchFamily="34" charset="0"/>
              </a:rPr>
              <a:t>Project Management</a:t>
            </a:r>
            <a:endParaRPr lang="en-US" sz="4000" dirty="0">
              <a:solidFill>
                <a:srgbClr val="00206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5059363"/>
          </a:xfrm>
          <a:ln>
            <a:solidFill>
              <a:srgbClr val="FF0000">
                <a:alpha val="18039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None/>
            </a:pPr>
            <a:r>
              <a:rPr lang="en-US" altLang="en-US" sz="2000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                                                                                              </a:t>
            </a:r>
          </a:p>
          <a:p>
            <a:pPr eaLnBrk="1" hangingPunct="1">
              <a:buNone/>
            </a:pPr>
            <a:r>
              <a:rPr lang="en-US" altLang="en-US" sz="2000" i="1" dirty="0">
                <a:solidFill>
                  <a:srgbClr val="FF0000"/>
                </a:solidFill>
                <a:latin typeface="Candara" panose="020E0502030303020204" pitchFamily="34" charset="0"/>
              </a:rPr>
              <a:t>	</a:t>
            </a:r>
            <a:r>
              <a:rPr lang="en-US" altLang="en-US" sz="2000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                                                                                           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Thank </a:t>
            </a:r>
            <a:r>
              <a:rPr lang="en-US" altLang="en-US" sz="3000" b="1" i="1" dirty="0">
                <a:solidFill>
                  <a:srgbClr val="FF0000"/>
                </a:solidFill>
                <a:latin typeface="Bradley Hand ITC" panose="03070402050302030203" pitchFamily="66" charset="0"/>
              </a:rPr>
              <a:t>You</a:t>
            </a:r>
          </a:p>
          <a:p>
            <a:pPr eaLnBrk="1" hangingPunct="1">
              <a:buNone/>
            </a:pPr>
            <a:endParaRPr lang="en-US" altLang="en-US" sz="30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eaLnBrk="1" hangingPunct="1">
              <a:buNone/>
            </a:pPr>
            <a:r>
              <a:rPr lang="en-US" altLang="en-US" sz="3000" b="1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                                                             </a:t>
            </a:r>
            <a:r>
              <a:rPr lang="en-US" altLang="en-US" sz="3000" b="1" i="1" spc="6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Questions?</a:t>
            </a:r>
            <a:endParaRPr lang="en-US" altLang="en-US" sz="3000" b="1" i="1" spc="6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0CB288-44A8-48C0-A46A-427BF2A7096B}" type="datetime1"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  <a:latin typeface="Candara" pitchFamily="34" charset="0"/>
                <a:ea typeface="+mj-ea"/>
                <a:cs typeface="+mj-cs"/>
              </a:rPr>
              <a:pPr>
                <a:defRPr/>
              </a:pPr>
              <a:t>2/20/2016</a:t>
            </a:fld>
            <a:endParaRPr lang="en-US" sz="1500" dirty="0">
              <a:solidFill>
                <a:schemeClr val="accent1">
                  <a:lumMod val="20000"/>
                  <a:lumOff val="80000"/>
                </a:schemeClr>
              </a:solidFill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E6FA841-043D-4F48-8FF5-AB0CFA841E8F}" type="slidenum">
              <a:rPr lang="en-US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pPr eaLnBrk="1" hangingPunct="1">
                <a:defRPr/>
              </a:pPr>
              <a:t>14</a:t>
            </a:fld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itchFamily="34" charset="0"/>
              </a:rPr>
              <a:t>www.Broadsocket.com</a:t>
            </a:r>
          </a:p>
        </p:txBody>
      </p:sp>
      <p:pic>
        <p:nvPicPr>
          <p:cNvPr id="51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856" y="210987"/>
            <a:ext cx="2227543" cy="3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"/>
            <a:ext cx="1895475" cy="676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672681"/>
            <a:ext cx="28575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99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"/>
            <a:ext cx="6553200" cy="639763"/>
          </a:xfrm>
          <a:ln>
            <a:solidFill>
              <a:srgbClr val="FF0000">
                <a:alpha val="18000"/>
              </a:srgbClr>
            </a:solidFill>
          </a:ln>
        </p:spPr>
        <p:txBody>
          <a:bodyPr rtlCol="0" anchor="t">
            <a:no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>
                <a:solidFill>
                  <a:srgbClr val="7030A0"/>
                </a:solidFill>
                <a:latin typeface="Candara" pitchFamily="34" charset="0"/>
              </a:rPr>
              <a:t>Project Management</a:t>
            </a:r>
            <a:endParaRPr lang="en-US" sz="4000" dirty="0">
              <a:solidFill>
                <a:srgbClr val="00206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5059363"/>
          </a:xfrm>
          <a:ln>
            <a:solidFill>
              <a:srgbClr val="FF0000">
                <a:alpha val="18039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Well Know </a:t>
            </a:r>
            <a:r>
              <a:rPr lang="en-US" altLang="en-US" sz="2000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Concepts &amp; Definition</a:t>
            </a:r>
            <a:r>
              <a:rPr lang="en-US" altLang="en-US" sz="2000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…</a:t>
            </a: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en-US" sz="1800" dirty="0">
                <a:latin typeface="Candara" panose="020E0502030303020204" pitchFamily="34" charset="0"/>
              </a:rPr>
              <a:t>Project Management: The Application of </a:t>
            </a:r>
            <a:r>
              <a:rPr lang="en-US" altLang="en-US" sz="1800" b="1" i="1" dirty="0">
                <a:latin typeface="Candara" panose="020E0502030303020204" pitchFamily="34" charset="0"/>
              </a:rPr>
              <a:t>Knowledge</a:t>
            </a:r>
            <a:r>
              <a:rPr lang="en-US" altLang="en-US" sz="1800" dirty="0">
                <a:latin typeface="Candara" panose="020E0502030303020204" pitchFamily="34" charset="0"/>
              </a:rPr>
              <a:t>, </a:t>
            </a:r>
            <a:r>
              <a:rPr lang="en-US" altLang="en-US" sz="1800" b="1" i="1" dirty="0">
                <a:latin typeface="Candara" panose="020E0502030303020204" pitchFamily="34" charset="0"/>
              </a:rPr>
              <a:t>Skills</a:t>
            </a:r>
            <a:r>
              <a:rPr lang="en-US" altLang="en-US" sz="1800" dirty="0">
                <a:latin typeface="Candara" panose="020E0502030303020204" pitchFamily="34" charset="0"/>
              </a:rPr>
              <a:t>, </a:t>
            </a:r>
            <a:r>
              <a:rPr lang="en-US" altLang="en-US" sz="1800" b="1" i="1" dirty="0">
                <a:latin typeface="Candara" panose="020E0502030303020204" pitchFamily="34" charset="0"/>
              </a:rPr>
              <a:t>Tools</a:t>
            </a:r>
            <a:r>
              <a:rPr lang="en-US" altLang="en-US" sz="1800" dirty="0">
                <a:latin typeface="Candara" panose="020E0502030303020204" pitchFamily="34" charset="0"/>
              </a:rPr>
              <a:t>, </a:t>
            </a:r>
            <a:r>
              <a:rPr lang="en-US" altLang="en-US" sz="1800" b="1" i="1" dirty="0">
                <a:latin typeface="Candara" panose="020E0502030303020204" pitchFamily="34" charset="0"/>
              </a:rPr>
              <a:t>Techniques</a:t>
            </a:r>
            <a:r>
              <a:rPr lang="en-US" altLang="en-US" sz="1800" dirty="0">
                <a:latin typeface="Candara" panose="020E0502030303020204" pitchFamily="34" charset="0"/>
              </a:rPr>
              <a:t> to </a:t>
            </a:r>
            <a:r>
              <a:rPr lang="en-US" altLang="en-US" sz="1800" dirty="0" smtClean="0">
                <a:latin typeface="Candara" panose="020E0502030303020204" pitchFamily="34" charset="0"/>
              </a:rPr>
              <a:t>Project Activities to Meet Project </a:t>
            </a:r>
            <a:r>
              <a:rPr lang="en-US" altLang="en-US" sz="1800" b="1" i="1" dirty="0">
                <a:latin typeface="Candara" panose="020E0502030303020204" pitchFamily="34" charset="0"/>
              </a:rPr>
              <a:t>Requirements</a:t>
            </a:r>
            <a:r>
              <a:rPr lang="en-US" altLang="en-US" sz="1800" dirty="0" smtClean="0">
                <a:latin typeface="Candara" panose="020E0502030303020204" pitchFamily="34" charset="0"/>
              </a:rPr>
              <a:t> </a:t>
            </a:r>
            <a:endParaRPr lang="en-US" altLang="en-US" sz="1800" dirty="0">
              <a:latin typeface="Candara" panose="020E0502030303020204" pitchFamily="34" charset="0"/>
            </a:endParaRP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en-US" sz="1800" dirty="0" smtClean="0">
                <a:latin typeface="Candara" panose="020E0502030303020204" pitchFamily="34" charset="0"/>
              </a:rPr>
              <a:t>Is a “Planning Game”……</a:t>
            </a:r>
            <a:r>
              <a:rPr lang="en-US" altLang="en-US" sz="1800" b="1" spc="600" dirty="0">
                <a:latin typeface="Candara" panose="020E0502030303020204" pitchFamily="34" charset="0"/>
              </a:rPr>
              <a:t>MANAGEMENT </a:t>
            </a:r>
            <a:r>
              <a:rPr lang="en-US" altLang="en-US" sz="1800" b="1" spc="600" dirty="0" smtClean="0">
                <a:latin typeface="Candara" panose="020E0502030303020204" pitchFamily="34" charset="0"/>
              </a:rPr>
              <a:t>PLANS</a:t>
            </a:r>
            <a:endParaRPr lang="en-US" altLang="en-US" sz="1800" dirty="0" smtClean="0">
              <a:latin typeface="Candara" panose="020E0502030303020204" pitchFamily="34" charset="0"/>
            </a:endParaRP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en-US" sz="1800" dirty="0" smtClean="0">
                <a:latin typeface="Candara" panose="020E0502030303020204" pitchFamily="34" charset="0"/>
              </a:rPr>
              <a:t> Integrated </a:t>
            </a:r>
            <a:r>
              <a:rPr lang="en-US" altLang="en-US" sz="1800" dirty="0">
                <a:solidFill>
                  <a:srgbClr val="FF6600"/>
                </a:solidFill>
                <a:latin typeface="Candara" panose="020E0502030303020204" pitchFamily="34" charset="0"/>
              </a:rPr>
              <a:t>| </a:t>
            </a:r>
            <a:r>
              <a:rPr lang="en-US" altLang="en-US" sz="1800" dirty="0" smtClean="0">
                <a:latin typeface="Candara" panose="020E0502030303020204" pitchFamily="34" charset="0"/>
              </a:rPr>
              <a:t>Scope</a:t>
            </a:r>
            <a:r>
              <a:rPr lang="en-US" altLang="en-US" sz="1800" dirty="0" smtClean="0">
                <a:solidFill>
                  <a:srgbClr val="FF6600"/>
                </a:solidFill>
                <a:latin typeface="Candara" panose="020E0502030303020204" pitchFamily="34" charset="0"/>
              </a:rPr>
              <a:t> </a:t>
            </a:r>
            <a:r>
              <a:rPr lang="en-US" altLang="en-US" sz="1800" dirty="0">
                <a:solidFill>
                  <a:srgbClr val="FF6600"/>
                </a:solidFill>
                <a:latin typeface="Candara" panose="020E0502030303020204" pitchFamily="34" charset="0"/>
              </a:rPr>
              <a:t>|</a:t>
            </a:r>
            <a:r>
              <a:rPr lang="en-US" altLang="en-US" sz="1800" dirty="0" smtClean="0">
                <a:latin typeface="Candara" panose="020E0502030303020204" pitchFamily="34" charset="0"/>
              </a:rPr>
              <a:t> Time</a:t>
            </a:r>
            <a:r>
              <a:rPr lang="en-US" altLang="en-US" sz="1800" dirty="0">
                <a:solidFill>
                  <a:srgbClr val="FF6600"/>
                </a:solidFill>
                <a:latin typeface="Candara" panose="020E0502030303020204" pitchFamily="34" charset="0"/>
              </a:rPr>
              <a:t> | </a:t>
            </a:r>
            <a:r>
              <a:rPr lang="en-US" altLang="en-US" sz="1800" dirty="0" smtClean="0">
                <a:latin typeface="Candara" panose="020E0502030303020204" pitchFamily="34" charset="0"/>
              </a:rPr>
              <a:t>Cost </a:t>
            </a:r>
            <a:r>
              <a:rPr lang="en-US" altLang="en-US" sz="1800" dirty="0">
                <a:solidFill>
                  <a:srgbClr val="FF6600"/>
                </a:solidFill>
                <a:latin typeface="Candara" panose="020E0502030303020204" pitchFamily="34" charset="0"/>
              </a:rPr>
              <a:t>|</a:t>
            </a:r>
            <a:r>
              <a:rPr lang="en-US" altLang="en-US" sz="1800" dirty="0" smtClean="0">
                <a:latin typeface="Candara" panose="020E0502030303020204" pitchFamily="34" charset="0"/>
              </a:rPr>
              <a:t> Quality </a:t>
            </a:r>
            <a:r>
              <a:rPr lang="en-US" altLang="en-US" sz="1800" dirty="0">
                <a:solidFill>
                  <a:srgbClr val="FF6600"/>
                </a:solidFill>
                <a:latin typeface="Candara" panose="020E0502030303020204" pitchFamily="34" charset="0"/>
              </a:rPr>
              <a:t>| </a:t>
            </a:r>
            <a:r>
              <a:rPr lang="en-US" altLang="en-US" sz="1800" dirty="0" smtClean="0">
                <a:latin typeface="Candara" panose="020E0502030303020204" pitchFamily="34" charset="0"/>
              </a:rPr>
              <a:t>Human Resource </a:t>
            </a:r>
            <a:r>
              <a:rPr lang="en-US" altLang="en-US" sz="1800" dirty="0">
                <a:solidFill>
                  <a:srgbClr val="FF6600"/>
                </a:solidFill>
                <a:latin typeface="Candara" panose="020E0502030303020204" pitchFamily="34" charset="0"/>
              </a:rPr>
              <a:t>|</a:t>
            </a:r>
            <a:r>
              <a:rPr lang="en-US" altLang="en-US" sz="1800" dirty="0" smtClean="0">
                <a:latin typeface="Candara" panose="020E0502030303020204" pitchFamily="34" charset="0"/>
              </a:rPr>
              <a:t> Communication </a:t>
            </a:r>
            <a:r>
              <a:rPr lang="en-US" altLang="en-US" sz="1800" dirty="0">
                <a:solidFill>
                  <a:srgbClr val="FF6600"/>
                </a:solidFill>
                <a:latin typeface="Candara" panose="020E0502030303020204" pitchFamily="34" charset="0"/>
              </a:rPr>
              <a:t>| </a:t>
            </a:r>
            <a:r>
              <a:rPr lang="en-US" altLang="en-US" sz="1800" dirty="0" smtClean="0">
                <a:latin typeface="Candara" panose="020E0502030303020204" pitchFamily="34" charset="0"/>
              </a:rPr>
              <a:t>Risks </a:t>
            </a:r>
            <a:r>
              <a:rPr lang="en-US" altLang="en-US" sz="1800" dirty="0" smtClean="0">
                <a:solidFill>
                  <a:srgbClr val="FF6600"/>
                </a:solidFill>
                <a:latin typeface="Candara" panose="020E0502030303020204" pitchFamily="34" charset="0"/>
              </a:rPr>
              <a:t>| </a:t>
            </a:r>
            <a:r>
              <a:rPr lang="en-US" altLang="en-US" sz="1800" dirty="0">
                <a:latin typeface="Candara" panose="020E0502030303020204" pitchFamily="34" charset="0"/>
              </a:rPr>
              <a:t>Procurement</a:t>
            </a:r>
            <a:r>
              <a:rPr lang="en-US" altLang="en-US" sz="1800" dirty="0" smtClean="0">
                <a:solidFill>
                  <a:srgbClr val="FF6600"/>
                </a:solidFill>
                <a:latin typeface="Candara" panose="020E0502030303020204" pitchFamily="34" charset="0"/>
              </a:rPr>
              <a:t> | </a:t>
            </a:r>
            <a:r>
              <a:rPr lang="en-US" altLang="en-US" sz="1800" dirty="0" smtClean="0">
                <a:latin typeface="Candara" panose="020E0502030303020204" pitchFamily="34" charset="0"/>
              </a:rPr>
              <a:t>Stakeholder</a:t>
            </a: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endParaRPr lang="en-US" altLang="en-US" sz="1800" dirty="0">
              <a:latin typeface="Candara" panose="020E0502030303020204" pitchFamily="34" charset="0"/>
            </a:endParaRP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en-US" sz="1800" dirty="0" smtClean="0">
                <a:latin typeface="Candara" panose="020E0502030303020204" pitchFamily="34" charset="0"/>
              </a:rPr>
              <a:t>Other Skill Set</a:t>
            </a:r>
          </a:p>
          <a:p>
            <a:pPr lvl="1" eaLnBrk="1" hangingPunct="1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Candara" panose="020E0502030303020204" pitchFamily="34" charset="0"/>
              </a:rPr>
              <a:t>Leadership  &amp; Coaching</a:t>
            </a:r>
          </a:p>
          <a:p>
            <a:pPr lvl="1" eaLnBrk="1" hangingPunct="1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Candara" panose="020E0502030303020204" pitchFamily="34" charset="0"/>
              </a:rPr>
              <a:t>Team building &amp; Motivation</a:t>
            </a:r>
          </a:p>
          <a:p>
            <a:pPr lvl="1" eaLnBrk="1" hangingPunct="1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Candara" panose="020E0502030303020204" pitchFamily="34" charset="0"/>
              </a:rPr>
              <a:t>Communication</a:t>
            </a:r>
          </a:p>
          <a:p>
            <a:pPr lvl="1" eaLnBrk="1" hangingPunct="1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Candara" panose="020E0502030303020204" pitchFamily="34" charset="0"/>
              </a:rPr>
              <a:t>Influencing</a:t>
            </a:r>
          </a:p>
          <a:p>
            <a:pPr lvl="1" eaLnBrk="1" hangingPunct="1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Candara" panose="020E0502030303020204" pitchFamily="34" charset="0"/>
              </a:rPr>
              <a:t>Decision Making</a:t>
            </a:r>
          </a:p>
          <a:p>
            <a:pPr lvl="1" eaLnBrk="1" hangingPunct="1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Candara" panose="020E0502030303020204" pitchFamily="34" charset="0"/>
              </a:rPr>
              <a:t>Political &amp; Cultural Awareness</a:t>
            </a:r>
          </a:p>
          <a:p>
            <a:pPr lvl="1" eaLnBrk="1" hangingPunct="1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Candara" panose="020E0502030303020204" pitchFamily="34" charset="0"/>
              </a:rPr>
              <a:t>Negotiation</a:t>
            </a:r>
          </a:p>
          <a:p>
            <a:pPr lvl="1" eaLnBrk="1" hangingPunct="1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Candara" panose="020E0502030303020204" pitchFamily="34" charset="0"/>
              </a:rPr>
              <a:t>Conflict 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0CB288-44A8-48C0-A46A-427BF2A7096B}" type="datetime1"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  <a:latin typeface="Candara" pitchFamily="34" charset="0"/>
                <a:ea typeface="+mj-ea"/>
                <a:cs typeface="+mj-cs"/>
              </a:rPr>
              <a:pPr>
                <a:defRPr/>
              </a:pPr>
              <a:t>2/20/2016</a:t>
            </a:fld>
            <a:endParaRPr lang="en-US" sz="1500" dirty="0">
              <a:solidFill>
                <a:schemeClr val="accent1">
                  <a:lumMod val="20000"/>
                  <a:lumOff val="80000"/>
                </a:schemeClr>
              </a:solidFill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E6FA841-043D-4F48-8FF5-AB0CFA841E8F}" type="slidenum">
              <a:rPr lang="en-US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pPr eaLnBrk="1" hangingPunct="1">
                <a:defRPr/>
              </a:pPr>
              <a:t>2</a:t>
            </a:fld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5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ndara" pitchFamily="34" charset="0"/>
                <a:ea typeface="+mj-ea"/>
                <a:cs typeface="+mj-cs"/>
              </a:rPr>
              <a:t>www.Broadsocket.com</a:t>
            </a:r>
            <a:endParaRPr lang="en-US" sz="1500" dirty="0">
              <a:solidFill>
                <a:schemeClr val="accent1">
                  <a:lumMod val="20000"/>
                  <a:lumOff val="80000"/>
                </a:schemeClr>
              </a:solidFill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51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856" y="210987"/>
            <a:ext cx="2227543" cy="3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"/>
            <a:ext cx="1895475" cy="676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3392488"/>
            <a:ext cx="5095875" cy="2790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"/>
            <a:ext cx="6553200" cy="639763"/>
          </a:xfrm>
          <a:ln>
            <a:solidFill>
              <a:srgbClr val="FF0000">
                <a:alpha val="18000"/>
              </a:srgbClr>
            </a:solidFill>
          </a:ln>
        </p:spPr>
        <p:txBody>
          <a:bodyPr rtlCol="0" anchor="t">
            <a:no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>
                <a:solidFill>
                  <a:srgbClr val="7030A0"/>
                </a:solidFill>
                <a:latin typeface="Candara" pitchFamily="34" charset="0"/>
              </a:rPr>
              <a:t>Project Management</a:t>
            </a:r>
            <a:endParaRPr lang="en-US" sz="4000" dirty="0">
              <a:solidFill>
                <a:srgbClr val="00206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5059363"/>
          </a:xfrm>
          <a:ln>
            <a:solidFill>
              <a:srgbClr val="FF0000">
                <a:alpha val="18039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None/>
            </a:pPr>
            <a:r>
              <a:rPr lang="en-US" altLang="en-US" sz="2000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Golden Rules….the 12 Commandments </a:t>
            </a:r>
          </a:p>
          <a:p>
            <a:pPr eaLnBrk="1" hangingPunct="1">
              <a:buNone/>
            </a:pPr>
            <a:endParaRPr lang="en-US" altLang="en-US" sz="2000" i="1" dirty="0" smtClean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US" altLang="en-US" sz="1800" dirty="0" smtClean="0">
                <a:latin typeface="Candara" panose="020E0502030303020204" pitchFamily="34" charset="0"/>
              </a:rPr>
              <a:t>Thou Shalt Gain Consensus On Project Outcome.</a:t>
            </a:r>
          </a:p>
          <a:p>
            <a:pPr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US" altLang="en-US" sz="1800" dirty="0" smtClean="0">
                <a:latin typeface="Candara" panose="020E0502030303020204" pitchFamily="34" charset="0"/>
              </a:rPr>
              <a:t>Thou Shalt Build The Best Team Possible.</a:t>
            </a:r>
          </a:p>
          <a:p>
            <a:pPr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US" altLang="en-US" sz="1800" dirty="0" smtClean="0">
                <a:latin typeface="Candara" panose="020E0502030303020204" pitchFamily="34" charset="0"/>
              </a:rPr>
              <a:t>Thou Shalt Develop A Comprehensive, Viable Plan And Keep It Up-to-date.</a:t>
            </a:r>
          </a:p>
          <a:p>
            <a:pPr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US" altLang="en-US" sz="1800" dirty="0" smtClean="0">
                <a:latin typeface="Candara" panose="020E0502030303020204" pitchFamily="34" charset="0"/>
              </a:rPr>
              <a:t>Thou Shalt Determine How Much Stuff You Really Need To Get Things Done.</a:t>
            </a:r>
          </a:p>
          <a:p>
            <a:pPr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US" altLang="en-US" sz="1800" dirty="0" smtClean="0">
                <a:latin typeface="Candara" panose="020E0502030303020204" pitchFamily="34" charset="0"/>
              </a:rPr>
              <a:t>Thou Shalt Have A Realistic Schedule.</a:t>
            </a:r>
          </a:p>
          <a:p>
            <a:pPr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US" altLang="en-US" sz="1800" dirty="0" smtClean="0">
                <a:latin typeface="Candara" panose="020E0502030303020204" pitchFamily="34" charset="0"/>
              </a:rPr>
              <a:t>Thou Won’t Try To Do More Than Can Be Done</a:t>
            </a:r>
          </a:p>
          <a:p>
            <a:pPr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US" altLang="en-US" sz="1800" dirty="0" smtClean="0">
                <a:latin typeface="Candara" panose="020E0502030303020204" pitchFamily="34" charset="0"/>
              </a:rPr>
              <a:t>Thou Will Remember That People Count</a:t>
            </a:r>
          </a:p>
          <a:p>
            <a:pPr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US" altLang="en-US" sz="1800" dirty="0" smtClean="0">
                <a:latin typeface="Candara" panose="020E0502030303020204" pitchFamily="34" charset="0"/>
              </a:rPr>
              <a:t>Thou Will Gain The Formal And Ongoing Support Of Management And Stakeholders.</a:t>
            </a:r>
          </a:p>
          <a:p>
            <a:pPr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US" altLang="en-US" sz="1800" dirty="0" smtClean="0">
                <a:latin typeface="Candara" panose="020E0502030303020204" pitchFamily="34" charset="0"/>
              </a:rPr>
              <a:t>Thou Must Be Willing To Change</a:t>
            </a:r>
          </a:p>
          <a:p>
            <a:pPr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US" altLang="en-US" sz="1800" dirty="0" smtClean="0">
                <a:latin typeface="Candara" panose="020E0502030303020204" pitchFamily="34" charset="0"/>
              </a:rPr>
              <a:t>Thou Must Keep Others Informed Of What You’re Up To.</a:t>
            </a:r>
          </a:p>
          <a:p>
            <a:pPr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US" altLang="en-US" sz="1800" dirty="0" smtClean="0">
                <a:latin typeface="Candara" panose="020E0502030303020204" pitchFamily="34" charset="0"/>
              </a:rPr>
              <a:t>Thou Must Be Willing To Try New Things.</a:t>
            </a:r>
          </a:p>
          <a:p>
            <a:pPr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US" altLang="en-US" sz="1800" dirty="0" smtClean="0">
                <a:latin typeface="Candara" panose="020E0502030303020204" pitchFamily="34" charset="0"/>
              </a:rPr>
              <a:t>Thou Must Become A Leader</a:t>
            </a: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endParaRPr lang="en-US" altLang="en-US" sz="1800" dirty="0" smtClean="0">
              <a:latin typeface="Candara" panose="020E0502030303020204" pitchFamily="34" charset="0"/>
            </a:endParaRP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endParaRPr lang="en-US" altLang="en-US" sz="1800" dirty="0" smtClean="0">
              <a:latin typeface="Candara" panose="020E0502030303020204" pitchFamily="34" charset="0"/>
            </a:endParaRP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endParaRPr lang="en-US" altLang="en-US" sz="1800" dirty="0" smtClean="0">
              <a:latin typeface="Candara" panose="020E0502030303020204" pitchFamily="34" charset="0"/>
            </a:endParaRP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endParaRPr lang="en-US" altLang="en-US" sz="1800" dirty="0" smtClean="0">
              <a:latin typeface="Candara" panose="020E0502030303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0CB288-44A8-48C0-A46A-427BF2A7096B}" type="datetime1"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  <a:latin typeface="Candara" pitchFamily="34" charset="0"/>
                <a:ea typeface="+mj-ea"/>
                <a:cs typeface="+mj-cs"/>
              </a:rPr>
              <a:pPr>
                <a:defRPr/>
              </a:pPr>
              <a:t>2/20/2016</a:t>
            </a:fld>
            <a:endParaRPr lang="en-US" sz="1500" dirty="0">
              <a:solidFill>
                <a:schemeClr val="accent1">
                  <a:lumMod val="20000"/>
                  <a:lumOff val="80000"/>
                </a:schemeClr>
              </a:solidFill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E6FA841-043D-4F48-8FF5-AB0CFA841E8F}" type="slidenum">
              <a:rPr lang="en-US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pPr eaLnBrk="1" hangingPunct="1">
                <a:defRPr/>
              </a:pPr>
              <a:t>3</a:t>
            </a:fld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itchFamily="34" charset="0"/>
              </a:rPr>
              <a:t>www.Broadsocket.com</a:t>
            </a:r>
          </a:p>
        </p:txBody>
      </p:sp>
      <p:pic>
        <p:nvPicPr>
          <p:cNvPr id="51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856" y="210987"/>
            <a:ext cx="2227543" cy="3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162050"/>
            <a:ext cx="1905000" cy="142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76200"/>
            <a:ext cx="18954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79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"/>
            <a:ext cx="6553200" cy="639763"/>
          </a:xfrm>
          <a:ln>
            <a:solidFill>
              <a:srgbClr val="FF0000">
                <a:alpha val="18000"/>
              </a:srgbClr>
            </a:solidFill>
          </a:ln>
        </p:spPr>
        <p:txBody>
          <a:bodyPr rtlCol="0" anchor="t">
            <a:no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>
                <a:solidFill>
                  <a:srgbClr val="7030A0"/>
                </a:solidFill>
                <a:latin typeface="Candara" pitchFamily="34" charset="0"/>
              </a:rPr>
              <a:t>Project Management</a:t>
            </a:r>
            <a:endParaRPr lang="en-US" sz="4000" dirty="0">
              <a:solidFill>
                <a:srgbClr val="00206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5059363"/>
          </a:xfrm>
          <a:ln>
            <a:solidFill>
              <a:srgbClr val="FF0000">
                <a:alpha val="18039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None/>
            </a:pPr>
            <a:r>
              <a:rPr lang="en-US" altLang="en-US" sz="2000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Project Management Tools &amp; Techniques</a:t>
            </a:r>
            <a:endParaRPr lang="en-US" altLang="en-US" sz="1800" dirty="0" smtClean="0">
              <a:latin typeface="Candara" panose="020E0502030303020204" pitchFamily="34" charset="0"/>
            </a:endParaRP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endParaRPr lang="en-US" altLang="en-US" sz="1800" dirty="0" smtClean="0">
              <a:latin typeface="Candara" panose="020E0502030303020204" pitchFamily="34" charset="0"/>
            </a:endParaRP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endParaRPr lang="en-US" altLang="en-US" sz="1800" dirty="0" smtClean="0">
              <a:latin typeface="Candara" panose="020E0502030303020204" pitchFamily="34" charset="0"/>
            </a:endParaRP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endParaRPr lang="en-US" altLang="en-US" sz="1800" dirty="0" smtClean="0">
              <a:latin typeface="Candara" panose="020E0502030303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0CB288-44A8-48C0-A46A-427BF2A7096B}" type="datetime1"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  <a:latin typeface="Candara" pitchFamily="34" charset="0"/>
                <a:ea typeface="+mj-ea"/>
                <a:cs typeface="+mj-cs"/>
              </a:rPr>
              <a:pPr>
                <a:defRPr/>
              </a:pPr>
              <a:t>2/20/2016</a:t>
            </a:fld>
            <a:endParaRPr lang="en-US" sz="1500" dirty="0">
              <a:solidFill>
                <a:schemeClr val="accent1">
                  <a:lumMod val="20000"/>
                  <a:lumOff val="80000"/>
                </a:schemeClr>
              </a:solidFill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E6FA841-043D-4F48-8FF5-AB0CFA841E8F}" type="slidenum">
              <a:rPr lang="en-US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pPr eaLnBrk="1" hangingPunct="1">
                <a:defRPr/>
              </a:pPr>
              <a:t>4</a:t>
            </a:fld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itchFamily="34" charset="0"/>
              </a:rPr>
              <a:t>www.Broadsocket.com</a:t>
            </a:r>
          </a:p>
        </p:txBody>
      </p:sp>
      <p:pic>
        <p:nvPicPr>
          <p:cNvPr id="51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856" y="210987"/>
            <a:ext cx="2227543" cy="3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"/>
            <a:ext cx="1895475" cy="676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84" y="1533525"/>
            <a:ext cx="6010275" cy="1666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1296" y="1176228"/>
            <a:ext cx="5562600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583" y="3627219"/>
            <a:ext cx="4038600" cy="2447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7045" y="2321862"/>
            <a:ext cx="4562475" cy="3514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7643" y="2751083"/>
            <a:ext cx="4019550" cy="32480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0169" y="4122087"/>
            <a:ext cx="4533900" cy="1714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0169" y="2697556"/>
            <a:ext cx="37433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8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"/>
            <a:ext cx="6553200" cy="639763"/>
          </a:xfrm>
          <a:ln>
            <a:solidFill>
              <a:srgbClr val="FF0000">
                <a:alpha val="18000"/>
              </a:srgbClr>
            </a:solidFill>
          </a:ln>
        </p:spPr>
        <p:txBody>
          <a:bodyPr rtlCol="0" anchor="t">
            <a:no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>
                <a:solidFill>
                  <a:srgbClr val="7030A0"/>
                </a:solidFill>
                <a:latin typeface="Candara" pitchFamily="34" charset="0"/>
              </a:rPr>
              <a:t>Project Management</a:t>
            </a:r>
            <a:endParaRPr lang="en-US" sz="4000" dirty="0">
              <a:solidFill>
                <a:srgbClr val="00206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5059363"/>
          </a:xfrm>
          <a:ln>
            <a:solidFill>
              <a:srgbClr val="FF0000">
                <a:alpha val="18039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What is Peculiar About Developing Countries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800" b="1" dirty="0" smtClean="0">
              <a:latin typeface="Candara" panose="020E0502030303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Local Context</a:t>
            </a: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en-US" sz="1800" dirty="0" smtClean="0">
                <a:latin typeface="Candara" panose="020E0502030303020204" pitchFamily="34" charset="0"/>
              </a:rPr>
              <a:t>What </a:t>
            </a:r>
            <a:r>
              <a:rPr lang="en-US" altLang="en-US" sz="1800" dirty="0">
                <a:latin typeface="Candara" panose="020E0502030303020204" pitchFamily="34" charset="0"/>
              </a:rPr>
              <a:t>is Peculiar About Developing Countries</a:t>
            </a:r>
          </a:p>
          <a:p>
            <a:pPr lvl="1" eaLnBrk="1" hangingPunct="1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Candara" panose="020E0502030303020204" pitchFamily="34" charset="0"/>
              </a:rPr>
              <a:t>Poor Infrastructures</a:t>
            </a:r>
          </a:p>
          <a:p>
            <a:pPr lvl="1" eaLnBrk="1" hangingPunct="1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Candara" panose="020E0502030303020204" pitchFamily="34" charset="0"/>
              </a:rPr>
              <a:t>Poor Institutions</a:t>
            </a:r>
          </a:p>
          <a:p>
            <a:pPr lvl="1" eaLnBrk="1" hangingPunct="1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Candara" panose="020E0502030303020204" pitchFamily="34" charset="0"/>
              </a:rPr>
              <a:t>Corruption</a:t>
            </a:r>
          </a:p>
          <a:p>
            <a:pPr lvl="1" eaLnBrk="1" hangingPunct="1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Candara" panose="020E0502030303020204" pitchFamily="34" charset="0"/>
              </a:rPr>
              <a:t>Talent Gap</a:t>
            </a:r>
          </a:p>
          <a:p>
            <a:pPr lvl="1" eaLnBrk="1" hangingPunct="1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Candara" panose="020E0502030303020204" pitchFamily="34" charset="0"/>
              </a:rPr>
              <a:t>etc.</a:t>
            </a:r>
            <a:endParaRPr lang="en-US" altLang="en-US" sz="1800" dirty="0">
              <a:latin typeface="Candara" panose="020E0502030303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0CB288-44A8-48C0-A46A-427BF2A7096B}" type="datetime1"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  <a:latin typeface="Candara" pitchFamily="34" charset="0"/>
                <a:ea typeface="+mj-ea"/>
                <a:cs typeface="+mj-cs"/>
              </a:rPr>
              <a:pPr>
                <a:defRPr/>
              </a:pPr>
              <a:t>2/20/2016</a:t>
            </a:fld>
            <a:endParaRPr lang="en-US" sz="1500" dirty="0">
              <a:solidFill>
                <a:schemeClr val="accent1">
                  <a:lumMod val="20000"/>
                  <a:lumOff val="80000"/>
                </a:schemeClr>
              </a:solidFill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E6FA841-043D-4F48-8FF5-AB0CFA841E8F}" type="slidenum">
              <a:rPr lang="en-US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pPr eaLnBrk="1" hangingPunct="1">
                <a:defRPr/>
              </a:pPr>
              <a:t>5</a:t>
            </a:fld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5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ndara" pitchFamily="34" charset="0"/>
                <a:ea typeface="+mj-ea"/>
                <a:cs typeface="+mj-cs"/>
              </a:rPr>
              <a:t>www.Broadsocket.com</a:t>
            </a:r>
            <a:endParaRPr lang="en-US" sz="1500" dirty="0">
              <a:solidFill>
                <a:schemeClr val="accent1">
                  <a:lumMod val="20000"/>
                  <a:lumOff val="80000"/>
                </a:schemeClr>
              </a:solidFill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51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856" y="210987"/>
            <a:ext cx="2227543" cy="3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"/>
            <a:ext cx="1895475" cy="676275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184517124"/>
              </p:ext>
            </p:extLst>
          </p:nvPr>
        </p:nvGraphicFramePr>
        <p:xfrm>
          <a:off x="3429000" y="685800"/>
          <a:ext cx="8458201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16286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"/>
            <a:ext cx="6553200" cy="639763"/>
          </a:xfrm>
          <a:ln>
            <a:solidFill>
              <a:srgbClr val="FF0000">
                <a:alpha val="18000"/>
              </a:srgbClr>
            </a:solidFill>
          </a:ln>
        </p:spPr>
        <p:txBody>
          <a:bodyPr rtlCol="0" anchor="t">
            <a:no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>
                <a:solidFill>
                  <a:srgbClr val="7030A0"/>
                </a:solidFill>
                <a:latin typeface="Candara" pitchFamily="34" charset="0"/>
              </a:rPr>
              <a:t>Project Management</a:t>
            </a:r>
            <a:endParaRPr lang="en-US" sz="4000" dirty="0">
              <a:solidFill>
                <a:srgbClr val="00206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5059363"/>
          </a:xfrm>
          <a:ln>
            <a:solidFill>
              <a:srgbClr val="FF0000">
                <a:alpha val="18039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None/>
            </a:pPr>
            <a:r>
              <a:rPr lang="en-US" altLang="en-US" sz="2000" i="1" dirty="0">
                <a:solidFill>
                  <a:srgbClr val="FF0000"/>
                </a:solidFill>
                <a:latin typeface="Candara" panose="020E0502030303020204" pitchFamily="34" charset="0"/>
              </a:rPr>
              <a:t>What is Peculiar About Developing Countries</a:t>
            </a: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endParaRPr lang="en-US" altLang="en-US" sz="1800" dirty="0" smtClean="0">
              <a:latin typeface="Candara" panose="020E0502030303020204" pitchFamily="34" charset="0"/>
            </a:endParaRPr>
          </a:p>
          <a:p>
            <a:pPr marL="0" indent="0" eaLnBrk="1" hangingPunct="1">
              <a:buClr>
                <a:srgbClr val="FF0000"/>
              </a:buClr>
              <a:buSzPct val="120000"/>
              <a:buNone/>
            </a:pPr>
            <a:endParaRPr lang="en-US" altLang="en-US" sz="1800" dirty="0" smtClean="0">
              <a:latin typeface="Candara" panose="020E0502030303020204" pitchFamily="34" charset="0"/>
            </a:endParaRPr>
          </a:p>
          <a:p>
            <a:pPr marL="0" indent="0" eaLnBrk="1" hangingPunct="1">
              <a:buClr>
                <a:srgbClr val="FF0000"/>
              </a:buClr>
              <a:buSzPct val="120000"/>
              <a:buNone/>
            </a:pPr>
            <a:endParaRPr lang="en-US" altLang="en-US" sz="1800" dirty="0" smtClean="0">
              <a:latin typeface="Candara" panose="020E0502030303020204" pitchFamily="34" charset="0"/>
            </a:endParaRPr>
          </a:p>
          <a:p>
            <a:pPr marL="0" indent="0" eaLnBrk="1" hangingPunct="1">
              <a:buClr>
                <a:srgbClr val="FF0000"/>
              </a:buClr>
              <a:buSzPct val="120000"/>
              <a:buNone/>
            </a:pPr>
            <a:endParaRPr lang="en-US" altLang="en-US" sz="1800" dirty="0" smtClean="0">
              <a:latin typeface="Candara" panose="020E0502030303020204" pitchFamily="34" charset="0"/>
            </a:endParaRP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Huge</a:t>
            </a:r>
            <a:r>
              <a:rPr lang="en-US" altLang="en-US" sz="1800" dirty="0" smtClean="0">
                <a:latin typeface="Candara" panose="020E0502030303020204" pitchFamily="34" charset="0"/>
              </a:rPr>
              <a:t> 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Infrastructure Gap </a:t>
            </a:r>
            <a:r>
              <a:rPr lang="en-US" altLang="en-US" sz="1800" dirty="0" smtClean="0">
                <a:latin typeface="Candara" panose="020E0502030303020204" pitchFamily="34" charset="0"/>
              </a:rPr>
              <a:t>Means We Need</a:t>
            </a:r>
            <a:r>
              <a:rPr lang="en-US" altLang="en-US" sz="1800" dirty="0">
                <a:latin typeface="Candara" panose="020E0502030303020204" pitchFamily="34" charset="0"/>
              </a:rPr>
              <a:t> Huge </a:t>
            </a:r>
            <a:r>
              <a:rPr lang="en-US" altLang="en-US" sz="1800" dirty="0" smtClean="0">
                <a:latin typeface="Candara" panose="020E0502030303020204" pitchFamily="34" charset="0"/>
              </a:rPr>
              <a:t>Funds</a:t>
            </a:r>
            <a:endParaRPr lang="en-US" altLang="en-US" sz="1800" dirty="0">
              <a:latin typeface="Candara" panose="020E0502030303020204" pitchFamily="34" charset="0"/>
            </a:endParaRPr>
          </a:p>
          <a:p>
            <a:pPr lvl="1" eaLnBrk="1" hangingPunct="1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Candara" panose="020E0502030303020204" pitchFamily="34" charset="0"/>
              </a:rPr>
              <a:t>According </a:t>
            </a:r>
            <a:r>
              <a:rPr lang="en-US" altLang="en-US" sz="1800" dirty="0">
                <a:latin typeface="Candara" panose="020E0502030303020204" pitchFamily="34" charset="0"/>
              </a:rPr>
              <a:t>to McKinsey &amp; Co., an estimated US$57 trillion will be needed to  finance infrastructure development around the world through 2030, with much of that investment needed in developing countries</a:t>
            </a:r>
            <a:r>
              <a:rPr lang="en-US" altLang="en-US" sz="1800" dirty="0" smtClean="0">
                <a:latin typeface="Candara" panose="020E0502030303020204" pitchFamily="34" charset="0"/>
              </a:rPr>
              <a:t>….</a:t>
            </a:r>
          </a:p>
          <a:p>
            <a:pPr marL="457200" lvl="1" indent="0" eaLnBrk="1" hangingPunct="1">
              <a:buClr>
                <a:srgbClr val="FF0000"/>
              </a:buClr>
              <a:buSzPct val="120000"/>
              <a:buNone/>
            </a:pPr>
            <a:endParaRPr lang="en-US" altLang="en-US" sz="1800" dirty="0" smtClean="0">
              <a:latin typeface="Candara" panose="020E0502030303020204" pitchFamily="34" charset="0"/>
            </a:endParaRPr>
          </a:p>
          <a:p>
            <a:pPr lvl="1" eaLnBrk="1" hangingPunct="1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Candara" panose="020E0502030303020204" pitchFamily="34" charset="0"/>
              </a:rPr>
              <a:t>Public-private </a:t>
            </a:r>
            <a:r>
              <a:rPr lang="en-US" altLang="en-US" sz="1800" dirty="0">
                <a:latin typeface="Candara" panose="020E0502030303020204" pitchFamily="34" charset="0"/>
              </a:rPr>
              <a:t>partnership projects can help emerging economies fill infrastructure gaps—if governments define a clear ROI</a:t>
            </a:r>
            <a:r>
              <a:rPr lang="en-US" altLang="en-US" sz="1800" dirty="0" smtClean="0">
                <a:latin typeface="Candara" panose="020E0502030303020204" pitchFamily="34" charset="0"/>
              </a:rPr>
              <a:t>.</a:t>
            </a:r>
          </a:p>
          <a:p>
            <a:pPr lvl="1" eaLnBrk="1" hangingPunct="1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endParaRPr lang="en-US" altLang="en-US" sz="1800" dirty="0">
              <a:latin typeface="Candara" panose="020E0502030303020204" pitchFamily="34" charset="0"/>
            </a:endParaRPr>
          </a:p>
          <a:p>
            <a:pPr lvl="1" eaLnBrk="1" hangingPunct="1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ndara" panose="020E0502030303020204" pitchFamily="34" charset="0"/>
              </a:rPr>
              <a:t>Built Operate Transfer (BOT), Minimum Revenue Guarantee (MRG), Annuity </a:t>
            </a:r>
            <a:r>
              <a:rPr lang="en-US" altLang="en-US" sz="1800" dirty="0" smtClean="0">
                <a:latin typeface="Candara" panose="020E0502030303020204" pitchFamily="34" charset="0"/>
              </a:rPr>
              <a:t>Structure </a:t>
            </a:r>
            <a:r>
              <a:rPr lang="en-US" altLang="en-US" sz="1800" dirty="0" smtClean="0">
                <a:latin typeface="Candara" panose="020E0502030303020204" pitchFamily="34" charset="0"/>
              </a:rPr>
              <a:t>etc.</a:t>
            </a:r>
            <a:endParaRPr lang="en-US" altLang="en-US" sz="1800" dirty="0">
              <a:latin typeface="Candara" panose="020E0502030303020204" pitchFamily="34" charset="0"/>
            </a:endParaRPr>
          </a:p>
          <a:p>
            <a:pPr lvl="1" eaLnBrk="1" hangingPunct="1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endParaRPr lang="en-US" altLang="en-US" sz="1800" dirty="0" smtClean="0">
              <a:latin typeface="Candara" panose="020E0502030303020204" pitchFamily="34" charset="0"/>
            </a:endParaRP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endParaRPr lang="en-US" altLang="en-US" sz="1800" dirty="0">
              <a:latin typeface="Candara" panose="020E0502030303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800" b="1" dirty="0" smtClean="0">
              <a:latin typeface="Candara" panose="020E0502030303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0CB288-44A8-48C0-A46A-427BF2A7096B}" type="datetime1"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  <a:latin typeface="Candara" pitchFamily="34" charset="0"/>
                <a:ea typeface="+mj-ea"/>
                <a:cs typeface="+mj-cs"/>
              </a:rPr>
              <a:pPr>
                <a:defRPr/>
              </a:pPr>
              <a:t>2/20/2016</a:t>
            </a:fld>
            <a:endParaRPr lang="en-US" sz="1500" dirty="0">
              <a:solidFill>
                <a:schemeClr val="accent1">
                  <a:lumMod val="20000"/>
                  <a:lumOff val="80000"/>
                </a:schemeClr>
              </a:solidFill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E6FA841-043D-4F48-8FF5-AB0CFA841E8F}" type="slidenum">
              <a:rPr lang="en-US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pPr eaLnBrk="1" hangingPunct="1">
                <a:defRPr/>
              </a:pPr>
              <a:t>6</a:t>
            </a:fld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5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ndara" pitchFamily="34" charset="0"/>
                <a:ea typeface="+mj-ea"/>
                <a:cs typeface="+mj-cs"/>
              </a:rPr>
              <a:t>www.Broadsocket.com</a:t>
            </a:r>
            <a:endParaRPr lang="en-US" sz="1500" dirty="0">
              <a:solidFill>
                <a:schemeClr val="accent1">
                  <a:lumMod val="20000"/>
                  <a:lumOff val="80000"/>
                </a:schemeClr>
              </a:solidFill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51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856" y="210987"/>
            <a:ext cx="2227543" cy="3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"/>
            <a:ext cx="1895475" cy="676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5262" y="1249363"/>
            <a:ext cx="28098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8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"/>
            <a:ext cx="6553200" cy="639763"/>
          </a:xfrm>
          <a:ln>
            <a:solidFill>
              <a:srgbClr val="FF0000">
                <a:alpha val="18000"/>
              </a:srgbClr>
            </a:solidFill>
          </a:ln>
        </p:spPr>
        <p:txBody>
          <a:bodyPr rtlCol="0" anchor="t">
            <a:no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>
                <a:solidFill>
                  <a:srgbClr val="7030A0"/>
                </a:solidFill>
                <a:latin typeface="Candara" pitchFamily="34" charset="0"/>
              </a:rPr>
              <a:t>Project Management</a:t>
            </a:r>
            <a:endParaRPr lang="en-US" sz="4000" dirty="0">
              <a:solidFill>
                <a:srgbClr val="00206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5059363"/>
          </a:xfrm>
          <a:ln>
            <a:solidFill>
              <a:srgbClr val="FF0000">
                <a:alpha val="18039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None/>
            </a:pPr>
            <a:r>
              <a:rPr lang="en-US" altLang="en-US" sz="2000" i="1" dirty="0">
                <a:solidFill>
                  <a:srgbClr val="FF0000"/>
                </a:solidFill>
                <a:latin typeface="Candara" panose="020E0502030303020204" pitchFamily="34" charset="0"/>
              </a:rPr>
              <a:t>What is Peculiar About Developing </a:t>
            </a:r>
            <a:r>
              <a:rPr lang="en-US" altLang="en-US" sz="2000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Countries</a:t>
            </a:r>
          </a:p>
          <a:p>
            <a:pPr eaLnBrk="1" hangingPunct="1">
              <a:buNone/>
            </a:pPr>
            <a:endParaRPr lang="en-US" altLang="en-US" sz="2000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Uncertainty</a:t>
            </a:r>
            <a:r>
              <a:rPr lang="en-US" altLang="en-US" sz="1800" dirty="0">
                <a:latin typeface="Candara" panose="020E0502030303020204" pitchFamily="34" charset="0"/>
              </a:rPr>
              <a:t> 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&amp; Risk </a:t>
            </a:r>
            <a:r>
              <a:rPr lang="en-US" altLang="en-US" sz="1800" dirty="0" smtClean="0">
                <a:latin typeface="Candara" panose="020E0502030303020204" pitchFamily="34" charset="0"/>
              </a:rPr>
              <a:t>is </a:t>
            </a:r>
            <a:r>
              <a:rPr lang="en-US" altLang="en-US" sz="1800" dirty="0">
                <a:latin typeface="Candara" panose="020E0502030303020204" pitchFamily="34" charset="0"/>
              </a:rPr>
              <a:t>High in Developing </a:t>
            </a:r>
            <a:r>
              <a:rPr lang="en-US" altLang="en-US" sz="1800" dirty="0" smtClean="0">
                <a:latin typeface="Candara" panose="020E0502030303020204" pitchFamily="34" charset="0"/>
              </a:rPr>
              <a:t>Economies</a:t>
            </a: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endParaRPr lang="en-US" altLang="en-US" sz="1800" dirty="0">
              <a:latin typeface="Candara" panose="020E0502030303020204" pitchFamily="34" charset="0"/>
            </a:endParaRP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en-US" sz="1800" dirty="0" smtClean="0">
                <a:latin typeface="Candara" panose="020E0502030303020204" pitchFamily="34" charset="0"/>
              </a:rPr>
              <a:t>Uncertainty </a:t>
            </a:r>
            <a:r>
              <a:rPr lang="en-US" altLang="en-US" sz="1800" dirty="0">
                <a:latin typeface="Candara" panose="020E0502030303020204" pitchFamily="34" charset="0"/>
              </a:rPr>
              <a:t>characterizes situations where the actual outcome of a particular event or activity is likely to deviate from the estimate or forecast value.</a:t>
            </a:r>
          </a:p>
          <a:p>
            <a:pPr marL="0" indent="0" eaLnBrk="1" hangingPunct="1">
              <a:buClr>
                <a:srgbClr val="FF0000"/>
              </a:buClr>
              <a:buSzPct val="120000"/>
              <a:buNone/>
            </a:pPr>
            <a:endParaRPr lang="en-US" altLang="en-US" sz="1800" dirty="0">
              <a:latin typeface="Candara" panose="020E0502030303020204" pitchFamily="34" charset="0"/>
            </a:endParaRPr>
          </a:p>
          <a:p>
            <a:pPr marL="0" indent="0" eaLnBrk="1" hangingPunct="1">
              <a:buClr>
                <a:srgbClr val="FF0000"/>
              </a:buClr>
              <a:buSzPct val="120000"/>
              <a:buNone/>
            </a:pPr>
            <a:r>
              <a:rPr lang="en-US" altLang="en-US" sz="1800" dirty="0">
                <a:latin typeface="Candara" panose="020E0502030303020204" pitchFamily="34" charset="0"/>
              </a:rPr>
              <a:t> </a:t>
            </a:r>
            <a:r>
              <a:rPr lang="en-US" altLang="en-US" sz="1800" dirty="0" smtClean="0">
                <a:latin typeface="Candara" panose="020E0502030303020204" pitchFamily="34" charset="0"/>
              </a:rPr>
              <a:t>      A </a:t>
            </a:r>
            <a:r>
              <a:rPr lang="en-US" altLang="en-US" sz="1800" dirty="0">
                <a:latin typeface="Candara" panose="020E0502030303020204" pitchFamily="34" charset="0"/>
              </a:rPr>
              <a:t>frequently used strategy to reduce uncertainty has been </a:t>
            </a:r>
            <a:r>
              <a:rPr lang="en-US" altLang="en-US" sz="1800" dirty="0" smtClean="0">
                <a:latin typeface="Candara" panose="020E0502030303020204" pitchFamily="34" charset="0"/>
              </a:rPr>
              <a:t>to</a:t>
            </a:r>
          </a:p>
          <a:p>
            <a:pPr lvl="1" eaLnBrk="1" hangingPunct="1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Candara" panose="020E0502030303020204" pitchFamily="34" charset="0"/>
              </a:rPr>
              <a:t>Increase </a:t>
            </a:r>
            <a:r>
              <a:rPr lang="en-US" altLang="en-US" sz="1800" dirty="0">
                <a:latin typeface="Candara" panose="020E0502030303020204" pitchFamily="34" charset="0"/>
              </a:rPr>
              <a:t>the input of resources,</a:t>
            </a:r>
          </a:p>
          <a:p>
            <a:pPr lvl="1" eaLnBrk="1" hangingPunct="1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Candara" panose="020E0502030303020204" pitchFamily="34" charset="0"/>
              </a:rPr>
              <a:t>To </a:t>
            </a:r>
            <a:r>
              <a:rPr lang="en-US" altLang="en-US" sz="1800" dirty="0">
                <a:latin typeface="Candara" panose="020E0502030303020204" pitchFamily="34" charset="0"/>
              </a:rPr>
              <a:t>broaden the scope of the projects in an attempt to include and</a:t>
            </a:r>
          </a:p>
          <a:p>
            <a:pPr lvl="1" eaLnBrk="1" hangingPunct="1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Candara" panose="020E0502030303020204" pitchFamily="34" charset="0"/>
              </a:rPr>
              <a:t>Manage </a:t>
            </a:r>
            <a:r>
              <a:rPr lang="en-US" altLang="en-US" sz="1800" dirty="0">
                <a:latin typeface="Candara" panose="020E0502030303020204" pitchFamily="34" charset="0"/>
              </a:rPr>
              <a:t>as many of the uncertainty factors as possible, </a:t>
            </a:r>
          </a:p>
          <a:p>
            <a:pPr lvl="1" eaLnBrk="1" hangingPunct="1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Candara" panose="020E0502030303020204" pitchFamily="34" charset="0"/>
              </a:rPr>
              <a:t>Use </a:t>
            </a:r>
            <a:r>
              <a:rPr lang="en-US" altLang="en-US" sz="1800" dirty="0">
                <a:latin typeface="Candara" panose="020E0502030303020204" pitchFamily="34" charset="0"/>
              </a:rPr>
              <a:t>expatriate personnel in key positions.</a:t>
            </a: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endParaRPr lang="en-US" altLang="en-US" sz="1800" b="1" dirty="0" smtClean="0">
              <a:latin typeface="Candara" panose="020E0502030303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0CB288-44A8-48C0-A46A-427BF2A7096B}" type="datetime1"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  <a:latin typeface="Candara" pitchFamily="34" charset="0"/>
                <a:ea typeface="+mj-ea"/>
                <a:cs typeface="+mj-cs"/>
              </a:rPr>
              <a:pPr>
                <a:defRPr/>
              </a:pPr>
              <a:t>2/20/2016</a:t>
            </a:fld>
            <a:endParaRPr lang="en-US" sz="1500" dirty="0">
              <a:solidFill>
                <a:schemeClr val="accent1">
                  <a:lumMod val="20000"/>
                  <a:lumOff val="80000"/>
                </a:schemeClr>
              </a:solidFill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E6FA841-043D-4F48-8FF5-AB0CFA841E8F}" type="slidenum">
              <a:rPr lang="en-US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pPr eaLnBrk="1" hangingPunct="1">
                <a:defRPr/>
              </a:pPr>
              <a:t>7</a:t>
            </a:fld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itchFamily="34" charset="0"/>
              </a:rPr>
              <a:t>www.Broadsocket.com</a:t>
            </a:r>
          </a:p>
        </p:txBody>
      </p:sp>
      <p:pic>
        <p:nvPicPr>
          <p:cNvPr id="51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856" y="210987"/>
            <a:ext cx="2227543" cy="3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"/>
            <a:ext cx="1895475" cy="676275"/>
          </a:xfrm>
          <a:prstGeom prst="rect">
            <a:avLst/>
          </a:prstGeom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9820275" y="3432175"/>
            <a:ext cx="0" cy="3571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17"/>
          <p:cNvSpPr>
            <a:spLocks/>
          </p:cNvSpPr>
          <p:nvPr/>
        </p:nvSpPr>
        <p:spPr bwMode="auto">
          <a:xfrm>
            <a:off x="8443913" y="3708400"/>
            <a:ext cx="2809875" cy="330200"/>
          </a:xfrm>
          <a:custGeom>
            <a:avLst/>
            <a:gdLst>
              <a:gd name="T0" fmla="*/ 0 w 3540"/>
              <a:gd name="T1" fmla="*/ 416 h 416"/>
              <a:gd name="T2" fmla="*/ 3540 w 3540"/>
              <a:gd name="T3" fmla="*/ 416 h 416"/>
              <a:gd name="T4" fmla="*/ 3540 w 3540"/>
              <a:gd name="T5" fmla="*/ 269 h 416"/>
              <a:gd name="T6" fmla="*/ 1931 w 3540"/>
              <a:gd name="T7" fmla="*/ 0 h 416"/>
              <a:gd name="T8" fmla="*/ 1668 w 3540"/>
              <a:gd name="T9" fmla="*/ 0 h 416"/>
              <a:gd name="T10" fmla="*/ 0 w 3540"/>
              <a:gd name="T11" fmla="*/ 245 h 416"/>
              <a:gd name="T12" fmla="*/ 0 w 3540"/>
              <a:gd name="T1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40" h="416">
                <a:moveTo>
                  <a:pt x="0" y="416"/>
                </a:moveTo>
                <a:lnTo>
                  <a:pt x="3540" y="416"/>
                </a:lnTo>
                <a:lnTo>
                  <a:pt x="3540" y="269"/>
                </a:lnTo>
                <a:lnTo>
                  <a:pt x="1931" y="0"/>
                </a:lnTo>
                <a:lnTo>
                  <a:pt x="1668" y="0"/>
                </a:lnTo>
                <a:lnTo>
                  <a:pt x="0" y="245"/>
                </a:lnTo>
                <a:lnTo>
                  <a:pt x="0" y="4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8"/>
          <p:cNvSpPr>
            <a:spLocks noChangeArrowheads="1"/>
          </p:cNvSpPr>
          <p:nvPr/>
        </p:nvSpPr>
        <p:spPr bwMode="auto">
          <a:xfrm>
            <a:off x="9755188" y="3805238"/>
            <a:ext cx="188912" cy="1539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9"/>
          <p:cNvSpPr>
            <a:spLocks/>
          </p:cNvSpPr>
          <p:nvPr/>
        </p:nvSpPr>
        <p:spPr bwMode="auto">
          <a:xfrm>
            <a:off x="9150350" y="3998913"/>
            <a:ext cx="1387475" cy="2097087"/>
          </a:xfrm>
          <a:custGeom>
            <a:avLst/>
            <a:gdLst>
              <a:gd name="T0" fmla="*/ 874 w 1746"/>
              <a:gd name="T1" fmla="*/ 0 h 2641"/>
              <a:gd name="T2" fmla="*/ 1135 w 1746"/>
              <a:gd name="T3" fmla="*/ 1197 h 2641"/>
              <a:gd name="T4" fmla="*/ 1135 w 1746"/>
              <a:gd name="T5" fmla="*/ 2224 h 2641"/>
              <a:gd name="T6" fmla="*/ 1310 w 1746"/>
              <a:gd name="T7" fmla="*/ 2224 h 2641"/>
              <a:gd name="T8" fmla="*/ 1746 w 1746"/>
              <a:gd name="T9" fmla="*/ 2396 h 2641"/>
              <a:gd name="T10" fmla="*/ 1746 w 1746"/>
              <a:gd name="T11" fmla="*/ 2641 h 2641"/>
              <a:gd name="T12" fmla="*/ 0 w 1746"/>
              <a:gd name="T13" fmla="*/ 2641 h 2641"/>
              <a:gd name="T14" fmla="*/ 0 w 1746"/>
              <a:gd name="T15" fmla="*/ 2421 h 2641"/>
              <a:gd name="T16" fmla="*/ 349 w 1746"/>
              <a:gd name="T17" fmla="*/ 2249 h 2641"/>
              <a:gd name="T18" fmla="*/ 553 w 1746"/>
              <a:gd name="T19" fmla="*/ 2249 h 2641"/>
              <a:gd name="T20" fmla="*/ 553 w 1746"/>
              <a:gd name="T21" fmla="*/ 1197 h 2641"/>
              <a:gd name="T22" fmla="*/ 874 w 1746"/>
              <a:gd name="T23" fmla="*/ 0 h 2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46" h="2641">
                <a:moveTo>
                  <a:pt x="874" y="0"/>
                </a:moveTo>
                <a:lnTo>
                  <a:pt x="1135" y="1197"/>
                </a:lnTo>
                <a:lnTo>
                  <a:pt x="1135" y="2224"/>
                </a:lnTo>
                <a:lnTo>
                  <a:pt x="1310" y="2224"/>
                </a:lnTo>
                <a:lnTo>
                  <a:pt x="1746" y="2396"/>
                </a:lnTo>
                <a:lnTo>
                  <a:pt x="1746" y="2641"/>
                </a:lnTo>
                <a:lnTo>
                  <a:pt x="0" y="2641"/>
                </a:lnTo>
                <a:lnTo>
                  <a:pt x="0" y="2421"/>
                </a:lnTo>
                <a:lnTo>
                  <a:pt x="349" y="2249"/>
                </a:lnTo>
                <a:lnTo>
                  <a:pt x="553" y="2249"/>
                </a:lnTo>
                <a:lnTo>
                  <a:pt x="553" y="1197"/>
                </a:lnTo>
                <a:lnTo>
                  <a:pt x="874" y="0"/>
                </a:ln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25"/>
          <p:cNvGrpSpPr>
            <a:grpSpLocks/>
          </p:cNvGrpSpPr>
          <p:nvPr/>
        </p:nvGrpSpPr>
        <p:grpSpPr bwMode="auto">
          <a:xfrm>
            <a:off x="7850188" y="4022725"/>
            <a:ext cx="1609725" cy="1855788"/>
            <a:chOff x="1639" y="1902"/>
            <a:chExt cx="1014" cy="1169"/>
          </a:xfrm>
        </p:grpSpPr>
        <p:sp>
          <p:nvSpPr>
            <p:cNvPr id="15" name="Line 21"/>
            <p:cNvSpPr>
              <a:spLocks noChangeShapeType="1"/>
            </p:cNvSpPr>
            <p:nvPr/>
          </p:nvSpPr>
          <p:spPr bwMode="auto">
            <a:xfrm>
              <a:off x="2158" y="1902"/>
              <a:ext cx="471" cy="90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2158" y="1902"/>
              <a:ext cx="1" cy="89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 flipH="1">
              <a:off x="1677" y="1902"/>
              <a:ext cx="481" cy="89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1639" y="2790"/>
              <a:ext cx="1014" cy="281"/>
            </a:xfrm>
            <a:custGeom>
              <a:avLst/>
              <a:gdLst>
                <a:gd name="T0" fmla="*/ 10 w 2029"/>
                <a:gd name="T1" fmla="*/ 0 h 563"/>
                <a:gd name="T2" fmla="*/ 0 w 2029"/>
                <a:gd name="T3" fmla="*/ 59 h 563"/>
                <a:gd name="T4" fmla="*/ 10 w 2029"/>
                <a:gd name="T5" fmla="*/ 135 h 563"/>
                <a:gd name="T6" fmla="*/ 40 w 2029"/>
                <a:gd name="T7" fmla="*/ 210 h 563"/>
                <a:gd name="T8" fmla="*/ 96 w 2029"/>
                <a:gd name="T9" fmla="*/ 286 h 563"/>
                <a:gd name="T10" fmla="*/ 183 w 2029"/>
                <a:gd name="T11" fmla="*/ 353 h 563"/>
                <a:gd name="T12" fmla="*/ 288 w 2029"/>
                <a:gd name="T13" fmla="*/ 416 h 563"/>
                <a:gd name="T14" fmla="*/ 395 w 2029"/>
                <a:gd name="T15" fmla="*/ 459 h 563"/>
                <a:gd name="T16" fmla="*/ 485 w 2029"/>
                <a:gd name="T17" fmla="*/ 488 h 563"/>
                <a:gd name="T18" fmla="*/ 585 w 2029"/>
                <a:gd name="T19" fmla="*/ 517 h 563"/>
                <a:gd name="T20" fmla="*/ 682 w 2029"/>
                <a:gd name="T21" fmla="*/ 534 h 563"/>
                <a:gd name="T22" fmla="*/ 778 w 2029"/>
                <a:gd name="T23" fmla="*/ 547 h 563"/>
                <a:gd name="T24" fmla="*/ 868 w 2029"/>
                <a:gd name="T25" fmla="*/ 555 h 563"/>
                <a:gd name="T26" fmla="*/ 985 w 2029"/>
                <a:gd name="T27" fmla="*/ 563 h 563"/>
                <a:gd name="T28" fmla="*/ 1095 w 2029"/>
                <a:gd name="T29" fmla="*/ 559 h 563"/>
                <a:gd name="T30" fmla="*/ 1202 w 2029"/>
                <a:gd name="T31" fmla="*/ 555 h 563"/>
                <a:gd name="T32" fmla="*/ 1327 w 2029"/>
                <a:gd name="T33" fmla="*/ 543 h 563"/>
                <a:gd name="T34" fmla="*/ 1419 w 2029"/>
                <a:gd name="T35" fmla="*/ 525 h 563"/>
                <a:gd name="T36" fmla="*/ 1520 w 2029"/>
                <a:gd name="T37" fmla="*/ 500 h 563"/>
                <a:gd name="T38" fmla="*/ 1615 w 2029"/>
                <a:gd name="T39" fmla="*/ 471 h 563"/>
                <a:gd name="T40" fmla="*/ 1682 w 2029"/>
                <a:gd name="T41" fmla="*/ 449 h 563"/>
                <a:gd name="T42" fmla="*/ 1752 w 2029"/>
                <a:gd name="T43" fmla="*/ 412 h 563"/>
                <a:gd name="T44" fmla="*/ 1807 w 2029"/>
                <a:gd name="T45" fmla="*/ 382 h 563"/>
                <a:gd name="T46" fmla="*/ 1867 w 2029"/>
                <a:gd name="T47" fmla="*/ 341 h 563"/>
                <a:gd name="T48" fmla="*/ 1924 w 2029"/>
                <a:gd name="T49" fmla="*/ 302 h 563"/>
                <a:gd name="T50" fmla="*/ 1959 w 2029"/>
                <a:gd name="T51" fmla="*/ 257 h 563"/>
                <a:gd name="T52" fmla="*/ 1994 w 2029"/>
                <a:gd name="T53" fmla="*/ 206 h 563"/>
                <a:gd name="T54" fmla="*/ 2019 w 2029"/>
                <a:gd name="T55" fmla="*/ 151 h 563"/>
                <a:gd name="T56" fmla="*/ 2029 w 2029"/>
                <a:gd name="T57" fmla="*/ 84 h 563"/>
                <a:gd name="T58" fmla="*/ 2024 w 2029"/>
                <a:gd name="T59" fmla="*/ 4 h 563"/>
                <a:gd name="T60" fmla="*/ 10 w 2029"/>
                <a:gd name="T61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29" h="563">
                  <a:moveTo>
                    <a:pt x="10" y="0"/>
                  </a:moveTo>
                  <a:lnTo>
                    <a:pt x="0" y="59"/>
                  </a:lnTo>
                  <a:lnTo>
                    <a:pt x="10" y="135"/>
                  </a:lnTo>
                  <a:lnTo>
                    <a:pt x="40" y="210"/>
                  </a:lnTo>
                  <a:lnTo>
                    <a:pt x="96" y="286"/>
                  </a:lnTo>
                  <a:lnTo>
                    <a:pt x="183" y="353"/>
                  </a:lnTo>
                  <a:lnTo>
                    <a:pt x="288" y="416"/>
                  </a:lnTo>
                  <a:lnTo>
                    <a:pt x="395" y="459"/>
                  </a:lnTo>
                  <a:lnTo>
                    <a:pt x="485" y="488"/>
                  </a:lnTo>
                  <a:lnTo>
                    <a:pt x="585" y="517"/>
                  </a:lnTo>
                  <a:lnTo>
                    <a:pt x="682" y="534"/>
                  </a:lnTo>
                  <a:lnTo>
                    <a:pt x="778" y="547"/>
                  </a:lnTo>
                  <a:lnTo>
                    <a:pt x="868" y="555"/>
                  </a:lnTo>
                  <a:lnTo>
                    <a:pt x="985" y="563"/>
                  </a:lnTo>
                  <a:lnTo>
                    <a:pt x="1095" y="559"/>
                  </a:lnTo>
                  <a:lnTo>
                    <a:pt x="1202" y="555"/>
                  </a:lnTo>
                  <a:lnTo>
                    <a:pt x="1327" y="543"/>
                  </a:lnTo>
                  <a:lnTo>
                    <a:pt x="1419" y="525"/>
                  </a:lnTo>
                  <a:lnTo>
                    <a:pt x="1520" y="500"/>
                  </a:lnTo>
                  <a:lnTo>
                    <a:pt x="1615" y="471"/>
                  </a:lnTo>
                  <a:lnTo>
                    <a:pt x="1682" y="449"/>
                  </a:lnTo>
                  <a:lnTo>
                    <a:pt x="1752" y="412"/>
                  </a:lnTo>
                  <a:lnTo>
                    <a:pt x="1807" y="382"/>
                  </a:lnTo>
                  <a:lnTo>
                    <a:pt x="1867" y="341"/>
                  </a:lnTo>
                  <a:lnTo>
                    <a:pt x="1924" y="302"/>
                  </a:lnTo>
                  <a:lnTo>
                    <a:pt x="1959" y="257"/>
                  </a:lnTo>
                  <a:lnTo>
                    <a:pt x="1994" y="206"/>
                  </a:lnTo>
                  <a:lnTo>
                    <a:pt x="2019" y="151"/>
                  </a:lnTo>
                  <a:lnTo>
                    <a:pt x="2029" y="84"/>
                  </a:lnTo>
                  <a:lnTo>
                    <a:pt x="2024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30"/>
          <p:cNvGrpSpPr>
            <a:grpSpLocks/>
          </p:cNvGrpSpPr>
          <p:nvPr/>
        </p:nvGrpSpPr>
        <p:grpSpPr bwMode="auto">
          <a:xfrm>
            <a:off x="10199688" y="4022725"/>
            <a:ext cx="1611312" cy="1855788"/>
            <a:chOff x="3119" y="1902"/>
            <a:chExt cx="1015" cy="1169"/>
          </a:xfrm>
        </p:grpSpPr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3119" y="2790"/>
              <a:ext cx="1015" cy="281"/>
            </a:xfrm>
            <a:custGeom>
              <a:avLst/>
              <a:gdLst>
                <a:gd name="T0" fmla="*/ 10 w 2029"/>
                <a:gd name="T1" fmla="*/ 0 h 563"/>
                <a:gd name="T2" fmla="*/ 0 w 2029"/>
                <a:gd name="T3" fmla="*/ 59 h 563"/>
                <a:gd name="T4" fmla="*/ 10 w 2029"/>
                <a:gd name="T5" fmla="*/ 135 h 563"/>
                <a:gd name="T6" fmla="*/ 40 w 2029"/>
                <a:gd name="T7" fmla="*/ 210 h 563"/>
                <a:gd name="T8" fmla="*/ 95 w 2029"/>
                <a:gd name="T9" fmla="*/ 286 h 563"/>
                <a:gd name="T10" fmla="*/ 182 w 2029"/>
                <a:gd name="T11" fmla="*/ 353 h 563"/>
                <a:gd name="T12" fmla="*/ 287 w 2029"/>
                <a:gd name="T13" fmla="*/ 416 h 563"/>
                <a:gd name="T14" fmla="*/ 394 w 2029"/>
                <a:gd name="T15" fmla="*/ 459 h 563"/>
                <a:gd name="T16" fmla="*/ 485 w 2029"/>
                <a:gd name="T17" fmla="*/ 488 h 563"/>
                <a:gd name="T18" fmla="*/ 585 w 2029"/>
                <a:gd name="T19" fmla="*/ 517 h 563"/>
                <a:gd name="T20" fmla="*/ 682 w 2029"/>
                <a:gd name="T21" fmla="*/ 534 h 563"/>
                <a:gd name="T22" fmla="*/ 777 w 2029"/>
                <a:gd name="T23" fmla="*/ 547 h 563"/>
                <a:gd name="T24" fmla="*/ 867 w 2029"/>
                <a:gd name="T25" fmla="*/ 555 h 563"/>
                <a:gd name="T26" fmla="*/ 984 w 2029"/>
                <a:gd name="T27" fmla="*/ 563 h 563"/>
                <a:gd name="T28" fmla="*/ 1095 w 2029"/>
                <a:gd name="T29" fmla="*/ 559 h 563"/>
                <a:gd name="T30" fmla="*/ 1202 w 2029"/>
                <a:gd name="T31" fmla="*/ 555 h 563"/>
                <a:gd name="T32" fmla="*/ 1327 w 2029"/>
                <a:gd name="T33" fmla="*/ 543 h 563"/>
                <a:gd name="T34" fmla="*/ 1419 w 2029"/>
                <a:gd name="T35" fmla="*/ 525 h 563"/>
                <a:gd name="T36" fmla="*/ 1519 w 2029"/>
                <a:gd name="T37" fmla="*/ 500 h 563"/>
                <a:gd name="T38" fmla="*/ 1614 w 2029"/>
                <a:gd name="T39" fmla="*/ 471 h 563"/>
                <a:gd name="T40" fmla="*/ 1681 w 2029"/>
                <a:gd name="T41" fmla="*/ 449 h 563"/>
                <a:gd name="T42" fmla="*/ 1752 w 2029"/>
                <a:gd name="T43" fmla="*/ 412 h 563"/>
                <a:gd name="T44" fmla="*/ 1807 w 2029"/>
                <a:gd name="T45" fmla="*/ 382 h 563"/>
                <a:gd name="T46" fmla="*/ 1867 w 2029"/>
                <a:gd name="T47" fmla="*/ 341 h 563"/>
                <a:gd name="T48" fmla="*/ 1924 w 2029"/>
                <a:gd name="T49" fmla="*/ 302 h 563"/>
                <a:gd name="T50" fmla="*/ 1959 w 2029"/>
                <a:gd name="T51" fmla="*/ 257 h 563"/>
                <a:gd name="T52" fmla="*/ 1994 w 2029"/>
                <a:gd name="T53" fmla="*/ 206 h 563"/>
                <a:gd name="T54" fmla="*/ 2019 w 2029"/>
                <a:gd name="T55" fmla="*/ 151 h 563"/>
                <a:gd name="T56" fmla="*/ 2029 w 2029"/>
                <a:gd name="T57" fmla="*/ 84 h 563"/>
                <a:gd name="T58" fmla="*/ 2024 w 2029"/>
                <a:gd name="T59" fmla="*/ 4 h 563"/>
                <a:gd name="T60" fmla="*/ 10 w 2029"/>
                <a:gd name="T61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29" h="563">
                  <a:moveTo>
                    <a:pt x="10" y="0"/>
                  </a:moveTo>
                  <a:lnTo>
                    <a:pt x="0" y="59"/>
                  </a:lnTo>
                  <a:lnTo>
                    <a:pt x="10" y="135"/>
                  </a:lnTo>
                  <a:lnTo>
                    <a:pt x="40" y="210"/>
                  </a:lnTo>
                  <a:lnTo>
                    <a:pt x="95" y="286"/>
                  </a:lnTo>
                  <a:lnTo>
                    <a:pt x="182" y="353"/>
                  </a:lnTo>
                  <a:lnTo>
                    <a:pt x="287" y="416"/>
                  </a:lnTo>
                  <a:lnTo>
                    <a:pt x="394" y="459"/>
                  </a:lnTo>
                  <a:lnTo>
                    <a:pt x="485" y="488"/>
                  </a:lnTo>
                  <a:lnTo>
                    <a:pt x="585" y="517"/>
                  </a:lnTo>
                  <a:lnTo>
                    <a:pt x="682" y="534"/>
                  </a:lnTo>
                  <a:lnTo>
                    <a:pt x="777" y="547"/>
                  </a:lnTo>
                  <a:lnTo>
                    <a:pt x="867" y="555"/>
                  </a:lnTo>
                  <a:lnTo>
                    <a:pt x="984" y="563"/>
                  </a:lnTo>
                  <a:lnTo>
                    <a:pt x="1095" y="559"/>
                  </a:lnTo>
                  <a:lnTo>
                    <a:pt x="1202" y="555"/>
                  </a:lnTo>
                  <a:lnTo>
                    <a:pt x="1327" y="543"/>
                  </a:lnTo>
                  <a:lnTo>
                    <a:pt x="1419" y="525"/>
                  </a:lnTo>
                  <a:lnTo>
                    <a:pt x="1519" y="500"/>
                  </a:lnTo>
                  <a:lnTo>
                    <a:pt x="1614" y="471"/>
                  </a:lnTo>
                  <a:lnTo>
                    <a:pt x="1681" y="449"/>
                  </a:lnTo>
                  <a:lnTo>
                    <a:pt x="1752" y="412"/>
                  </a:lnTo>
                  <a:lnTo>
                    <a:pt x="1807" y="382"/>
                  </a:lnTo>
                  <a:lnTo>
                    <a:pt x="1867" y="341"/>
                  </a:lnTo>
                  <a:lnTo>
                    <a:pt x="1924" y="302"/>
                  </a:lnTo>
                  <a:lnTo>
                    <a:pt x="1959" y="257"/>
                  </a:lnTo>
                  <a:lnTo>
                    <a:pt x="1994" y="206"/>
                  </a:lnTo>
                  <a:lnTo>
                    <a:pt x="2019" y="151"/>
                  </a:lnTo>
                  <a:lnTo>
                    <a:pt x="2029" y="84"/>
                  </a:lnTo>
                  <a:lnTo>
                    <a:pt x="2024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>
              <a:off x="3643" y="1902"/>
              <a:ext cx="470" cy="90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3643" y="1902"/>
              <a:ext cx="1" cy="89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 flipH="1">
              <a:off x="3161" y="1902"/>
              <a:ext cx="482" cy="89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0369550" y="4799013"/>
            <a:ext cx="127952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38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9100" algn="l" defTabSz="838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38200" algn="l" defTabSz="838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7300" algn="l" defTabSz="838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76400" algn="l" defTabSz="838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33600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90800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48000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05200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19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1600" b="0" dirty="0">
                <a:latin typeface="Arial" panose="020B0604020202020204" pitchFamily="34" charset="0"/>
                <a:sym typeface="Marlett" pitchFamily="2" charset="2"/>
              </a:rPr>
              <a:t>Business </a:t>
            </a:r>
          </a:p>
          <a:p>
            <a:pPr algn="ctr">
              <a:lnSpc>
                <a:spcPts val="19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1600" b="0" dirty="0">
                <a:latin typeface="Arial" panose="020B0604020202020204" pitchFamily="34" charset="0"/>
                <a:sym typeface="Marlett" pitchFamily="2" charset="2"/>
              </a:rPr>
              <a:t> </a:t>
            </a:r>
            <a:r>
              <a:rPr lang="en-US" altLang="en-US" sz="1600" b="0" dirty="0" smtClean="0">
                <a:latin typeface="Arial" panose="020B0604020202020204" pitchFamily="34" charset="0"/>
                <a:sym typeface="Marlett" pitchFamily="2" charset="2"/>
              </a:rPr>
              <a:t>Objectives</a:t>
            </a:r>
            <a:endParaRPr lang="en-US" altLang="en-US" sz="1600" b="0" dirty="0">
              <a:latin typeface="Arial" panose="020B0604020202020204" pitchFamily="34" charset="0"/>
              <a:sym typeface="Marlett" pitchFamily="2" charset="2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0048875" y="4159250"/>
            <a:ext cx="684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defTabSz="838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9100" algn="l" defTabSz="838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38200" algn="l" defTabSz="838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7300" algn="l" defTabSz="838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76400" algn="l" defTabSz="838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33600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90800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48000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05200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1600" b="0">
                <a:latin typeface="Arial" panose="020B0604020202020204" pitchFamily="34" charset="0"/>
                <a:sym typeface="Marlett" pitchFamily="2" charset="2"/>
              </a:rPr>
              <a:t>Risk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8982075" y="4159250"/>
            <a:ext cx="684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defTabSz="838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9100" algn="l" defTabSz="838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38200" algn="l" defTabSz="838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7300" algn="l" defTabSz="838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76400" algn="l" defTabSz="838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33600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90800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48000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05200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1600" b="0">
                <a:latin typeface="Arial" panose="020B0604020202020204" pitchFamily="34" charset="0"/>
                <a:sym typeface="Marlett" pitchFamily="2" charset="2"/>
              </a:rPr>
              <a:t>Risk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8007350" y="4799013"/>
            <a:ext cx="127952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38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9100" algn="l" defTabSz="838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38200" algn="l" defTabSz="838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7300" algn="l" defTabSz="838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76400" algn="l" defTabSz="838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33600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90800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48000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05200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19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1600" b="0">
                <a:latin typeface="Arial" panose="020B0604020202020204" pitchFamily="34" charset="0"/>
                <a:sym typeface="Marlett" pitchFamily="2" charset="2"/>
              </a:rPr>
              <a:t>Customer </a:t>
            </a:r>
          </a:p>
          <a:p>
            <a:pPr algn="ctr">
              <a:lnSpc>
                <a:spcPts val="19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1600" b="0">
                <a:latin typeface="Arial" panose="020B0604020202020204" pitchFamily="34" charset="0"/>
                <a:sym typeface="Marlett" pitchFamily="2" charset="2"/>
              </a:rPr>
              <a:t>Expectation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315200" y="1421497"/>
            <a:ext cx="461356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“One </a:t>
            </a:r>
            <a:r>
              <a:rPr lang="en-US" sz="1700" i="1" dirty="0">
                <a:solidFill>
                  <a:srgbClr val="002060"/>
                </a:solidFill>
                <a:latin typeface="Candara" panose="020E0502030303020204" pitchFamily="34" charset="0"/>
              </a:rPr>
              <a:t>of the many uses of risk analysis is in </a:t>
            </a:r>
            <a:r>
              <a:rPr lang="en-US" sz="1700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distinguishing between </a:t>
            </a:r>
            <a:r>
              <a:rPr lang="en-US" sz="1700" i="1" dirty="0">
                <a:solidFill>
                  <a:srgbClr val="FF0000"/>
                </a:solidFill>
                <a:latin typeface="Candara" panose="020E0502030303020204" pitchFamily="34" charset="0"/>
              </a:rPr>
              <a:t>bad luck </a:t>
            </a:r>
            <a:r>
              <a:rPr lang="en-US" sz="1700" i="1" dirty="0">
                <a:solidFill>
                  <a:srgbClr val="002060"/>
                </a:solidFill>
                <a:latin typeface="Candara" panose="020E0502030303020204" pitchFamily="34" charset="0"/>
              </a:rPr>
              <a:t>and </a:t>
            </a:r>
            <a:r>
              <a:rPr lang="en-US" sz="1700" i="1" dirty="0">
                <a:solidFill>
                  <a:srgbClr val="FF0000"/>
                </a:solidFill>
                <a:latin typeface="Candara" panose="020E0502030303020204" pitchFamily="34" charset="0"/>
              </a:rPr>
              <a:t>bad </a:t>
            </a:r>
            <a:r>
              <a:rPr lang="en-US" sz="1700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management</a:t>
            </a:r>
            <a:r>
              <a:rPr lang="en-US" sz="1700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” </a:t>
            </a:r>
            <a:r>
              <a:rPr lang="en-US" sz="1700" i="1" dirty="0">
                <a:solidFill>
                  <a:srgbClr val="002060"/>
                </a:solidFill>
                <a:latin typeface="Candara" panose="020E0502030303020204" pitchFamily="34" charset="0"/>
              </a:rPr>
              <a:t>(R. </a:t>
            </a:r>
            <a:r>
              <a:rPr lang="en-US" sz="1700" i="1" dirty="0" err="1">
                <a:solidFill>
                  <a:srgbClr val="002060"/>
                </a:solidFill>
                <a:latin typeface="Candara" panose="020E0502030303020204" pitchFamily="34" charset="0"/>
              </a:rPr>
              <a:t>Raftery</a:t>
            </a:r>
            <a:r>
              <a:rPr lang="en-US" sz="1700" i="1" dirty="0">
                <a:solidFill>
                  <a:srgbClr val="002060"/>
                </a:solidFill>
                <a:latin typeface="Candara" panose="020E0502030303020204" pitchFamily="34" charset="0"/>
              </a:rPr>
              <a:t>)</a:t>
            </a:r>
            <a:endParaRPr lang="en-US" sz="17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037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"/>
            <a:ext cx="6553200" cy="639763"/>
          </a:xfrm>
          <a:ln>
            <a:solidFill>
              <a:srgbClr val="FF0000">
                <a:alpha val="18000"/>
              </a:srgbClr>
            </a:solidFill>
          </a:ln>
        </p:spPr>
        <p:txBody>
          <a:bodyPr rtlCol="0" anchor="t">
            <a:no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>
                <a:solidFill>
                  <a:srgbClr val="7030A0"/>
                </a:solidFill>
                <a:latin typeface="Candara" pitchFamily="34" charset="0"/>
              </a:rPr>
              <a:t>Project Management</a:t>
            </a:r>
            <a:endParaRPr lang="en-US" sz="4000" dirty="0">
              <a:solidFill>
                <a:srgbClr val="00206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114800" cy="5059363"/>
          </a:xfrm>
          <a:ln>
            <a:solidFill>
              <a:srgbClr val="FF0000">
                <a:alpha val="18039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Success Indicators</a:t>
            </a:r>
          </a:p>
          <a:p>
            <a:pPr eaLnBrk="1" hangingPunct="1"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en-US" altLang="en-US" sz="1800" b="1" i="1" dirty="0" smtClean="0">
                <a:latin typeface="Candara" panose="020E0502030303020204" pitchFamily="34" charset="0"/>
              </a:rPr>
              <a:t>Efficiency</a:t>
            </a:r>
            <a:r>
              <a:rPr lang="en-US" altLang="en-US" sz="1800" dirty="0" smtClean="0">
                <a:latin typeface="Candara" panose="020E0502030303020204" pitchFamily="34" charset="0"/>
              </a:rPr>
              <a:t> (The Delivery Of The Project In Terms Of Cost, Timing And Quality)</a:t>
            </a:r>
          </a:p>
          <a:p>
            <a:pPr eaLnBrk="1" hangingPunct="1"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en-US" altLang="en-US" sz="1800" b="1" i="1" dirty="0">
                <a:latin typeface="Candara" panose="020E0502030303020204" pitchFamily="34" charset="0"/>
              </a:rPr>
              <a:t>Effectiveness</a:t>
            </a:r>
            <a:r>
              <a:rPr lang="en-US" altLang="en-US" sz="1800" dirty="0" smtClean="0">
                <a:latin typeface="Candara" panose="020E0502030303020204" pitchFamily="34" charset="0"/>
              </a:rPr>
              <a:t> (The Extent To Which The Project Goal Has Been Achieved)</a:t>
            </a:r>
          </a:p>
          <a:p>
            <a:pPr eaLnBrk="1" hangingPunct="1"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en-US" altLang="en-US" sz="1800" b="1" i="1" dirty="0">
                <a:latin typeface="Candara" panose="020E0502030303020204" pitchFamily="34" charset="0"/>
              </a:rPr>
              <a:t>Impact </a:t>
            </a:r>
            <a:r>
              <a:rPr lang="en-US" altLang="en-US" sz="1800" dirty="0" smtClean="0">
                <a:latin typeface="Candara" panose="020E0502030303020204" pitchFamily="34" charset="0"/>
              </a:rPr>
              <a:t>(The Sum Of Positive And Negative, Planned And Unforeseen Changes\ And Effects Of The Project In Society)</a:t>
            </a:r>
          </a:p>
          <a:p>
            <a:pPr eaLnBrk="1" hangingPunct="1"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en-US" altLang="en-US" sz="1800" b="1" i="1" dirty="0">
                <a:latin typeface="Candara" panose="020E0502030303020204" pitchFamily="34" charset="0"/>
              </a:rPr>
              <a:t>Relevance</a:t>
            </a:r>
            <a:r>
              <a:rPr lang="en-US" altLang="en-US" sz="1800" dirty="0" smtClean="0">
                <a:latin typeface="Candara" panose="020E0502030303020204" pitchFamily="34" charset="0"/>
              </a:rPr>
              <a:t> (The Degree To Which The Project Respond To Real Needs And Priorities In Society)</a:t>
            </a:r>
          </a:p>
          <a:p>
            <a:pPr eaLnBrk="1" hangingPunct="1"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en-US" altLang="en-US" sz="1800" b="1" i="1" dirty="0">
                <a:latin typeface="Candara" panose="020E0502030303020204" pitchFamily="34" charset="0"/>
              </a:rPr>
              <a:t>Sustainability</a:t>
            </a:r>
            <a:r>
              <a:rPr lang="en-US" altLang="en-US" sz="1800" dirty="0" smtClean="0">
                <a:latin typeface="Candara" panose="020E0502030303020204" pitchFamily="34" charset="0"/>
              </a:rPr>
              <a:t> (The Extent To Which The Positive Effects Of The Project Will Continue In The Future).</a:t>
            </a:r>
            <a:endParaRPr lang="en-US" altLang="en-US" sz="1800" dirty="0">
              <a:latin typeface="Candara" panose="020E0502030303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0CB288-44A8-48C0-A46A-427BF2A7096B}" type="datetime1"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  <a:latin typeface="Candara" pitchFamily="34" charset="0"/>
                <a:ea typeface="+mj-ea"/>
                <a:cs typeface="+mj-cs"/>
              </a:rPr>
              <a:pPr>
                <a:defRPr/>
              </a:pPr>
              <a:t>2/20/2016</a:t>
            </a:fld>
            <a:endParaRPr lang="en-US" sz="1500" dirty="0">
              <a:solidFill>
                <a:schemeClr val="accent1">
                  <a:lumMod val="20000"/>
                  <a:lumOff val="80000"/>
                </a:schemeClr>
              </a:solidFill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E6FA841-043D-4F48-8FF5-AB0CFA841E8F}" type="slidenum">
              <a:rPr lang="en-US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pPr eaLnBrk="1" hangingPunct="1">
                <a:defRPr/>
              </a:pPr>
              <a:t>8</a:t>
            </a:fld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itchFamily="34" charset="0"/>
              </a:rPr>
              <a:t>www.Broadsocket.com</a:t>
            </a:r>
          </a:p>
        </p:txBody>
      </p:sp>
      <p:pic>
        <p:nvPicPr>
          <p:cNvPr id="51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856" y="210987"/>
            <a:ext cx="2227543" cy="3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"/>
            <a:ext cx="1895475" cy="676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550" y="1066800"/>
            <a:ext cx="7105650" cy="515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8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"/>
            <a:ext cx="6553200" cy="639763"/>
          </a:xfrm>
          <a:ln>
            <a:solidFill>
              <a:srgbClr val="FF0000">
                <a:alpha val="18000"/>
              </a:srgbClr>
            </a:solidFill>
          </a:ln>
        </p:spPr>
        <p:txBody>
          <a:bodyPr rtlCol="0" anchor="t">
            <a:no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>
                <a:solidFill>
                  <a:srgbClr val="7030A0"/>
                </a:solidFill>
                <a:latin typeface="Candara" pitchFamily="34" charset="0"/>
              </a:rPr>
              <a:t>Project Management</a:t>
            </a:r>
            <a:endParaRPr lang="en-US" sz="4000" dirty="0">
              <a:solidFill>
                <a:srgbClr val="002060"/>
              </a:solidFill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5059363"/>
          </a:xfrm>
          <a:ln>
            <a:solidFill>
              <a:srgbClr val="FF0000">
                <a:alpha val="18039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Pragmatic Approach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000" i="1" dirty="0" smtClean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en-US" sz="1800" dirty="0" smtClean="0">
                <a:latin typeface="Candara" panose="020E0502030303020204" pitchFamily="34" charset="0"/>
              </a:rPr>
              <a:t>Adopt Project Management Best Practice ..</a:t>
            </a:r>
            <a:r>
              <a:rPr lang="en-US" altLang="en-US" sz="1800" b="1" i="1" dirty="0" smtClean="0">
                <a:latin typeface="Candara" panose="020E0502030303020204" pitchFamily="34" charset="0"/>
              </a:rPr>
              <a:t>and Add a Few of Our Own as well</a:t>
            </a:r>
          </a:p>
          <a:p>
            <a:pPr marL="0" indent="0" eaLnBrk="1" hangingPunct="1">
              <a:buClr>
                <a:srgbClr val="FF0000"/>
              </a:buClr>
              <a:buSzPct val="120000"/>
              <a:buNone/>
            </a:pPr>
            <a:endParaRPr lang="en-US" altLang="en-US" sz="1800" dirty="0" smtClean="0">
              <a:latin typeface="Candara" panose="020E0502030303020204" pitchFamily="34" charset="0"/>
            </a:endParaRP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en-US" sz="1800" dirty="0" smtClean="0">
                <a:latin typeface="Candara" panose="020E0502030303020204" pitchFamily="34" charset="0"/>
              </a:rPr>
              <a:t>Engage Technology to Drive Project Transparency and Stamp-out Corruption…Digital Project management, </a:t>
            </a:r>
            <a:r>
              <a:rPr lang="en-US" altLang="en-US" sz="1800" dirty="0">
                <a:latin typeface="Candara" panose="020E0502030303020204" pitchFamily="34" charset="0"/>
              </a:rPr>
              <a:t>D</a:t>
            </a:r>
            <a:r>
              <a:rPr lang="en-US" altLang="en-US" sz="1800" dirty="0" smtClean="0">
                <a:latin typeface="Candara" panose="020E0502030303020204" pitchFamily="34" charset="0"/>
              </a:rPr>
              <a:t>igital  Procurement</a:t>
            </a: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endParaRPr lang="en-US" altLang="en-US" sz="1800" dirty="0">
              <a:latin typeface="Candara" panose="020E0502030303020204" pitchFamily="34" charset="0"/>
            </a:endParaRP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en-US" sz="1800" dirty="0" smtClean="0">
                <a:latin typeface="Candara" panose="020E0502030303020204" pitchFamily="34" charset="0"/>
              </a:rPr>
              <a:t>Harness Our Cultural Values for Higher Productivity and </a:t>
            </a:r>
            <a:r>
              <a:rPr lang="en-US" altLang="en-US" sz="1800" dirty="0" smtClean="0">
                <a:latin typeface="Candara" panose="020E0502030303020204" pitchFamily="34" charset="0"/>
              </a:rPr>
              <a:t>Effectiveness</a:t>
            </a:r>
            <a:endParaRPr lang="en-US" altLang="en-US" sz="1800" dirty="0" smtClean="0">
              <a:latin typeface="Candara" panose="020E0502030303020204" pitchFamily="34" charset="0"/>
            </a:endParaRP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endParaRPr lang="en-US" altLang="en-US" sz="1800" dirty="0">
              <a:latin typeface="Candara" panose="020E0502030303020204" pitchFamily="34" charset="0"/>
            </a:endParaRP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en-US" sz="1800" dirty="0" smtClean="0">
                <a:latin typeface="Candara" panose="020E0502030303020204" pitchFamily="34" charset="0"/>
              </a:rPr>
              <a:t>Share Our Experience….Contribute to Global Project Management Standard and Practice  Code</a:t>
            </a: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endParaRPr lang="en-US" altLang="en-US" sz="1800" dirty="0">
              <a:latin typeface="Candara" panose="020E0502030303020204" pitchFamily="34" charset="0"/>
            </a:endParaRPr>
          </a:p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en-US" sz="1800" dirty="0" smtClean="0">
                <a:latin typeface="Candara" panose="020E0502030303020204" pitchFamily="34" charset="0"/>
              </a:rPr>
              <a:t>Keep Doing…Keep Getting Better…Keep Improving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0CB288-44A8-48C0-A46A-427BF2A7096B}" type="datetime1"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  <a:latin typeface="Candara" pitchFamily="34" charset="0"/>
                <a:ea typeface="+mj-ea"/>
                <a:cs typeface="+mj-cs"/>
              </a:rPr>
              <a:pPr>
                <a:defRPr/>
              </a:pPr>
              <a:t>2/20/2016</a:t>
            </a:fld>
            <a:endParaRPr lang="en-US" sz="1500" dirty="0">
              <a:solidFill>
                <a:schemeClr val="accent1">
                  <a:lumMod val="20000"/>
                  <a:lumOff val="80000"/>
                </a:schemeClr>
              </a:solidFill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E6FA841-043D-4F48-8FF5-AB0CFA841E8F}" type="slidenum">
              <a:rPr lang="en-US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pPr eaLnBrk="1" hangingPunct="1">
                <a:defRPr/>
              </a:pPr>
              <a:t>9</a:t>
            </a:fld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itchFamily="34" charset="0"/>
              </a:rPr>
              <a:t>www.Broadsocket.com</a:t>
            </a:r>
          </a:p>
        </p:txBody>
      </p:sp>
      <p:pic>
        <p:nvPicPr>
          <p:cNvPr id="51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856" y="210987"/>
            <a:ext cx="2227543" cy="3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"/>
            <a:ext cx="18954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10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8094</TotalTime>
  <Words>913</Words>
  <Application>Microsoft Office PowerPoint</Application>
  <PresentationFormat>Widescreen</PresentationFormat>
  <Paragraphs>206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Bradley Hand ITC</vt:lpstr>
      <vt:lpstr>Calibri</vt:lpstr>
      <vt:lpstr>Candara</vt:lpstr>
      <vt:lpstr>Marlett</vt:lpstr>
      <vt:lpstr>Wingdings</vt:lpstr>
      <vt:lpstr>Office Theme</vt:lpstr>
      <vt:lpstr>Project Management for  Developing Countries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LTE Radio Engineering</dc:title>
  <dc:creator>Adesoji Lawal</dc:creator>
  <cp:keywords>Broasocket Solutions</cp:keywords>
  <cp:lastModifiedBy>Adesoji Lawal</cp:lastModifiedBy>
  <cp:revision>618</cp:revision>
  <dcterms:created xsi:type="dcterms:W3CDTF">2013-05-28T21:44:13Z</dcterms:created>
  <dcterms:modified xsi:type="dcterms:W3CDTF">2016-02-20T08:07:51Z</dcterms:modified>
</cp:coreProperties>
</file>